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59" r:id="rId6"/>
    <p:sldId id="260" r:id="rId7"/>
    <p:sldId id="269" r:id="rId8"/>
    <p:sldId id="261" r:id="rId9"/>
    <p:sldId id="267" r:id="rId10"/>
    <p:sldId id="263" r:id="rId11"/>
    <p:sldId id="264" r:id="rId12"/>
    <p:sldId id="271" r:id="rId13"/>
    <p:sldId id="272" r:id="rId14"/>
    <p:sldId id="266" r:id="rId15"/>
    <p:sldId id="262" r:id="rId16"/>
    <p:sldId id="270" r:id="rId17"/>
  </p:sldIdLst>
  <p:sldSz cx="12192000" cy="6858000"/>
  <p:notesSz cx="6858000" cy="12192000"/>
  <p:embeddedFontLst>
    <p:embeddedFont>
      <p:font typeface="Lora" pitchFamily="2" charset="-52"/>
      <p:regular r:id="rId19"/>
      <p:bold r:id="rId20"/>
      <p:italic r:id="rId21"/>
      <p:boldItalic r:id="rId22"/>
    </p:embeddedFont>
    <p:embeddedFont>
      <p:font typeface="Noto Sans" panose="020B0502040504020204" pitchFamily="34" charset="0"/>
      <p:regular r:id="rId23"/>
      <p:bold r:id="rId24"/>
      <p:italic r:id="rId25"/>
      <p:boldItalic r:id="rId26"/>
    </p:embeddedFont>
    <p:embeddedFont>
      <p:font typeface="Noto Sans Bold" panose="020B0802040504020204" charset="0"/>
      <p:regular r:id="rId27"/>
    </p:embeddedFont>
    <p:embeddedFont>
      <p:font typeface="Sora Medium" panose="020B0604020202020204" charset="0"/>
      <p:regular r:id="rId28"/>
    </p:embeddedFont>
    <p:embeddedFont>
      <p:font typeface="Source Sans 3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552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B3931-B8EB-EDD5-A9F3-28D418841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A2B41C-487F-A4A7-5FF3-87D88B6645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64327E-CFE0-E237-C662-94B9B8D66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FD837-B5D5-E5BA-0DF9-B19A1C2B8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97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F3A2-C9F7-72BA-B939-81558B03F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54B4EB-9EF4-A5F1-EFB0-387C0109B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8BA191-6808-0359-DDF1-4BF9ECE40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85537-93BB-4C20-CAFF-B5C8AF3336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62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9FBAC-DA83-6529-9489-1CA7E506B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34ADE-4686-67BB-C67C-759C46DF5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4AB81-8064-EB22-4275-6A8ED393E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A3160-C2DF-F8C1-035C-613DB68908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65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EAC83-9534-66C5-3C0E-7830EB4D4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89386E-894A-4CB4-75E6-52C77FABD5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AFCDE6-2260-AD97-523D-CF1316E07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21430-50C2-980A-62E0-3B0CAAC86F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59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46563" y="318053"/>
            <a:ext cx="6683657" cy="3588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Образовательный эксперимент: </a:t>
            </a:r>
            <a:r>
              <a:rPr lang="ru-RU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«Регламентированное использование ИИ в расчетно-аналитических заданиях» </a:t>
            </a:r>
          </a:p>
        </p:txBody>
      </p:sp>
      <p:sp>
        <p:nvSpPr>
          <p:cNvPr id="4" name="Text 1"/>
          <p:cNvSpPr/>
          <p:nvPr/>
        </p:nvSpPr>
        <p:spPr>
          <a:xfrm>
            <a:off x="4846563" y="4224130"/>
            <a:ext cx="7070453" cy="2246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Мирошниченко Ольга Сергеевна, </a:t>
            </a:r>
            <a:endParaRPr lang="ru-RU" sz="2000" dirty="0">
              <a:solidFill>
                <a:srgbClr val="E0D6DE"/>
              </a:solidFill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pPr>
              <a:lnSpc>
                <a:spcPct val="133000"/>
              </a:lnSpc>
            </a:pPr>
            <a:r>
              <a:rPr lang="en-US" sz="2000" dirty="0" err="1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профессор</a:t>
            </a:r>
            <a:r>
              <a:rPr lang="en-US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кафедры экономики и финансов ФЭИ </a:t>
            </a:r>
            <a:r>
              <a:rPr lang="en-US" sz="2000" dirty="0" err="1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ТюмГУ</a:t>
            </a:r>
            <a:r>
              <a:rPr lang="ru-RU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</a:t>
            </a:r>
            <a:r>
              <a:rPr lang="en-US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д</a:t>
            </a:r>
            <a:r>
              <a:rPr lang="ru-RU" sz="2000" dirty="0" err="1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октор</a:t>
            </a:r>
            <a:r>
              <a:rPr lang="ru-RU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экономических наук</a:t>
            </a:r>
            <a:r>
              <a:rPr lang="en-US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endParaRPr lang="ru-RU" sz="2000" dirty="0">
              <a:solidFill>
                <a:srgbClr val="E0D6DE"/>
              </a:solidFill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ru-RU" sz="2000" dirty="0">
              <a:solidFill>
                <a:srgbClr val="E0D6DE"/>
              </a:solidFill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· ИИ-Интенсив ППС ТюмГУ, II этап · 2026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20824"/>
            <a:ext cx="6296860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Пространство эксперимента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5233360" y="2131219"/>
            <a:ext cx="3059730" cy="2274788"/>
          </a:xfrm>
          <a:prstGeom prst="roundRect">
            <a:avLst>
              <a:gd name="adj" fmla="val 1207"/>
            </a:avLst>
          </a:prstGeom>
          <a:solidFill>
            <a:srgbClr val="26262B"/>
          </a:solidFill>
          <a:ln/>
        </p:spPr>
      </p:sp>
      <p:sp>
        <p:nvSpPr>
          <p:cNvPr id="5" name="Text 2"/>
          <p:cNvSpPr/>
          <p:nvPr/>
        </p:nvSpPr>
        <p:spPr>
          <a:xfrm>
            <a:off x="5416414" y="2314277"/>
            <a:ext cx="2693622" cy="1908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Дисциплина</a:t>
            </a:r>
            <a:endParaRPr lang="en-US" sz="18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«Банковское дело 1» — практическое занятие, </a:t>
            </a:r>
            <a:r>
              <a:rPr lang="en-US" sz="180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180 минут</a:t>
            </a:r>
            <a:endParaRPr lang="en-US" sz="18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Сентябрь–октябрь 2026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8470390" y="2131219"/>
            <a:ext cx="3059830" cy="2274788"/>
          </a:xfrm>
          <a:prstGeom prst="roundRect">
            <a:avLst>
              <a:gd name="adj" fmla="val 1207"/>
            </a:avLst>
          </a:prstGeom>
          <a:solidFill>
            <a:srgbClr val="26262B"/>
          </a:solidFill>
          <a:ln/>
        </p:spPr>
      </p:sp>
      <p:sp>
        <p:nvSpPr>
          <p:cNvPr id="7" name="Text 4"/>
          <p:cNvSpPr/>
          <p:nvPr/>
        </p:nvSpPr>
        <p:spPr>
          <a:xfrm>
            <a:off x="8653444" y="2314277"/>
            <a:ext cx="2693722" cy="1548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Аудитория</a:t>
            </a:r>
            <a:endParaRPr lang="en-US" sz="18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 курс, бакалавриат</a:t>
            </a:r>
            <a:endParaRPr lang="en-US" sz="18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38.03.01 Экономика</a:t>
            </a:r>
            <a:endParaRPr lang="en-US" sz="18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Очная форма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233360" y="4583311"/>
            <a:ext cx="6296860" cy="1553865"/>
          </a:xfrm>
          <a:prstGeom prst="roundRect">
            <a:avLst>
              <a:gd name="adj" fmla="val 1768"/>
            </a:avLst>
          </a:prstGeom>
          <a:solidFill>
            <a:srgbClr val="26262B"/>
          </a:solidFill>
          <a:ln/>
        </p:spPr>
      </p:sp>
      <p:sp>
        <p:nvSpPr>
          <p:cNvPr id="9" name="Text 6"/>
          <p:cNvSpPr/>
          <p:nvPr/>
        </p:nvSpPr>
        <p:spPr>
          <a:xfrm>
            <a:off x="5416414" y="4766370"/>
            <a:ext cx="5930752" cy="1187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Формат работы</a:t>
            </a:r>
            <a:endParaRPr lang="en-US" sz="18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Малые группы</a:t>
            </a:r>
            <a:endParaRPr lang="en-US" sz="18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до 3 человек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9438"/>
            <a:ext cx="10868745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Проблема: </a:t>
            </a:r>
            <a:r>
              <a:rPr lang="en-US" sz="3650" dirty="0" err="1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неконтролируем</a:t>
            </a:r>
            <a:r>
              <a:rPr lang="ru-RU" sz="3650" dirty="0" err="1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ое</a:t>
            </a:r>
            <a:r>
              <a:rPr lang="ru-RU" sz="36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использование</a:t>
            </a:r>
            <a:r>
              <a:rPr lang="en-US" sz="36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ИИ снижает качество обучения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474244"/>
            <a:ext cx="2376825" cy="134689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98365" y="2222996"/>
            <a:ext cx="2557300" cy="384948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811492" y="2434431"/>
            <a:ext cx="2032743" cy="872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Снижение когнитивных усилий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3647662" y="3429000"/>
            <a:ext cx="2196574" cy="2504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2000"/>
              </a:lnSpc>
              <a:spcAft>
                <a:spcPts val="1250"/>
              </a:spcAft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студент перестает думать самостоятельно</a:t>
            </a:r>
            <a:endParaRPr lang="en-US" sz="1450" dirty="0"/>
          </a:p>
          <a:p>
            <a:pPr marL="0" indent="0" algn="l">
              <a:lnSpc>
                <a:spcPct val="132000"/>
              </a:lnSpc>
              <a:buNone/>
            </a:pPr>
            <a:endParaRPr lang="ru-RU" sz="1450" dirty="0">
              <a:solidFill>
                <a:srgbClr val="E0D6DE"/>
              </a:solidFill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ru-RU" sz="1700" b="1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Снижение вовлеченности</a:t>
            </a:r>
            <a:endParaRPr lang="en-US" sz="1700" b="1" dirty="0">
              <a:solidFill>
                <a:srgbClr val="E0D6DE"/>
              </a:solidFill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pPr marL="0" indent="0" algn="l">
              <a:lnSpc>
                <a:spcPct val="132000"/>
              </a:lnSpc>
              <a:buNone/>
            </a:pPr>
            <a:r>
              <a:rPr lang="ru-RU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нерегламентированное </a:t>
            </a:r>
            <a:r>
              <a:rPr lang="en-US" sz="1450" dirty="0" err="1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использование</a:t>
            </a: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ИИ ведёт к падению вовлечённости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8818" y="2222996"/>
            <a:ext cx="2557299" cy="384948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551845" y="2434431"/>
            <a:ext cx="2032842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Компетенции не формируются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6551845" y="3199011"/>
            <a:ext cx="2032842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Студент получает готовый ответ, </a:t>
            </a: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минуя необходимую мыслительную работу</a:t>
            </a: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— ключевые профессиональные навыки не закрепляются.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79271" y="2222996"/>
            <a:ext cx="2557200" cy="384948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292298" y="2434431"/>
            <a:ext cx="203274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Противоречие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9292298" y="2908300"/>
            <a:ext cx="2032743" cy="295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ИИ </a:t>
            </a: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способен повышать</a:t>
            </a: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качество обучения при правильной интеграции  и  </a:t>
            </a: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нивелировать </a:t>
            </a: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необходимую работу обучающегося при бесконтрольном применении.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1ACE2-DBDB-6F59-CD54-BF96ABBD6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1427E08-FA4B-E498-3CBF-B06CB298C38E}"/>
              </a:ext>
            </a:extLst>
          </p:cNvPr>
          <p:cNvSpPr/>
          <p:nvPr/>
        </p:nvSpPr>
        <p:spPr>
          <a:xfrm>
            <a:off x="387626" y="318053"/>
            <a:ext cx="11380303" cy="623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ОСНОВНАЯ ИДЕЯ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3700" dirty="0">
              <a:solidFill>
                <a:schemeClr val="bg1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algn="just">
              <a:lnSpc>
                <a:spcPct val="104000"/>
              </a:lnSpc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переформатирования деятельности обучающихся с целью достижения образовательных результатов, сохранения / усиления когнитивных усилий и вовлеченности в условиях использования ИИ необходим шаблон (оболочка), в котором будут работать обучающиеся при выполнении расчетно-аналитических заданий; </a:t>
            </a:r>
          </a:p>
          <a:p>
            <a:pPr algn="just">
              <a:lnSpc>
                <a:spcPct val="104000"/>
              </a:lnSpc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шаблон (оболочка) расчетно-аналитических заданий предполагает регламентированное использование ИИ.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</a:t>
            </a:r>
            <a:endParaRPr lang="ru-RU" sz="3700" dirty="0">
              <a:solidFill>
                <a:schemeClr val="bg1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2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161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Исследовательский вопрос и гипотеза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689248"/>
            <a:ext cx="25399" cy="1559024"/>
          </a:xfrm>
          <a:prstGeom prst="roundRect">
            <a:avLst>
              <a:gd name="adj" fmla="val 60001"/>
            </a:avLst>
          </a:prstGeom>
          <a:solidFill>
            <a:srgbClr val="97B8FF"/>
          </a:solidFill>
          <a:ln/>
        </p:spPr>
      </p:sp>
      <p:sp>
        <p:nvSpPr>
          <p:cNvPr id="4" name="Text 2"/>
          <p:cNvSpPr/>
          <p:nvPr/>
        </p:nvSpPr>
        <p:spPr>
          <a:xfrm>
            <a:off x="944936" y="1442580"/>
            <a:ext cx="10585284" cy="1986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Увеличивает ли регламентированное использование ИИ как «партнёра по рассуждению» и «оппонента» </a:t>
            </a:r>
            <a:r>
              <a:rPr lang="en-US" sz="240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качество </a:t>
            </a:r>
            <a:r>
              <a:rPr lang="en-US" sz="24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выполненного задания (образовательных результатов), когнитивные усилия и вовлеченность по сравнению с традиционной практикой?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46199" y="3777505"/>
            <a:ext cx="1049073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Гипотеза</a:t>
            </a:r>
            <a:endParaRPr lang="en-US" sz="3200" b="1" dirty="0"/>
          </a:p>
        </p:txBody>
      </p:sp>
      <p:sp>
        <p:nvSpPr>
          <p:cNvPr id="7" name="Text 4"/>
          <p:cNvSpPr/>
          <p:nvPr/>
        </p:nvSpPr>
        <p:spPr>
          <a:xfrm>
            <a:off x="850482" y="4393096"/>
            <a:ext cx="10868745" cy="20772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регламентированное использование ИИ как «партнёра по рассуждению» и «оппонента» при поэтапном выполнении задания и устном обсуждении промежуточных ответов повышает качество выполненного задания (образовательных результатов), когнитивные усилия и вовлечённость по сравнению с традиционной (без ИИ) практикой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627" y="289372"/>
            <a:ext cx="10868745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Концептуальная модель 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77835" y="841325"/>
            <a:ext cx="11478330" cy="987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ru-RU" sz="16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Регламент</a:t>
            </a:r>
            <a:r>
              <a:rPr lang="en-US" sz="1600" dirty="0" err="1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ированный</a:t>
            </a:r>
            <a:r>
              <a:rPr lang="en-US" sz="16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600" dirty="0">
                <a:solidFill>
                  <a:srgbClr val="97B8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AI_use</a:t>
            </a:r>
            <a:r>
              <a:rPr lang="en-US" sz="16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в сочетании с обязательной валидацией </a:t>
            </a:r>
            <a:r>
              <a:rPr lang="en-US" sz="1600" dirty="0">
                <a:solidFill>
                  <a:srgbClr val="7AF0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AI_non-use</a:t>
            </a:r>
            <a:r>
              <a:rPr lang="en-US" sz="16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создаёт когнитивное усилие и критическое мышление, которые транслируются в более высокое качество работы и подлинную вовлечённость студента.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711424"/>
            <a:ext cx="10589621" cy="45005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6098480"/>
            <a:ext cx="11478330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765175"/>
            <a:ext cx="10795524" cy="557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Ключевые концепты системы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1682552"/>
            <a:ext cx="379006" cy="3790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8086" y="2286595"/>
            <a:ext cx="3448460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Многошаговое решение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98086" y="2673152"/>
            <a:ext cx="3448460" cy="1182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Задание разбивается на последовательные этапы, каждый из которых требует отдельного выполнения.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1568" y="1682552"/>
            <a:ext cx="379006" cy="37901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71568" y="2286595"/>
            <a:ext cx="3448460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Промежуточные артефакты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4371568" y="2673152"/>
            <a:ext cx="3448460" cy="886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Черновики и расчёты становятся обязательными точками контроля, а не просто вспомогательным материалом.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45050" y="1682552"/>
            <a:ext cx="379006" cy="3790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5050" y="2286595"/>
            <a:ext cx="3448559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Контроль целостности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8045050" y="2673152"/>
            <a:ext cx="3448559" cy="886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Проверка каждого этапа перед переходом к следующему обеспечивает академическую честность.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8086" y="4215507"/>
            <a:ext cx="379006" cy="37901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98086" y="4819551"/>
            <a:ext cx="3448460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Scaffolded Assessment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698086" y="5206107"/>
            <a:ext cx="3448460" cy="886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Оценивание с направляющей поддержкой на каждом шаге — система ведёт, а не замещает студента.</a:t>
            </a:r>
            <a:endParaRPr lang="en-US" sz="14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71568" y="4215507"/>
            <a:ext cx="379006" cy="37901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371568" y="4819551"/>
            <a:ext cx="3448460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Когнитивная нагрузка</a:t>
            </a:r>
            <a:endParaRPr lang="en-US" sz="1750" dirty="0"/>
          </a:p>
        </p:txBody>
      </p:sp>
      <p:sp>
        <p:nvSpPr>
          <p:cNvPr id="17" name="Text 10"/>
          <p:cNvSpPr/>
          <p:nvPr/>
        </p:nvSpPr>
        <p:spPr>
          <a:xfrm>
            <a:off x="4371568" y="5206107"/>
            <a:ext cx="3448460" cy="886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Формат пошагового решения повышает вовлечённость и реальные когнитивные усилия студента.</a:t>
            </a:r>
            <a:endParaRPr lang="en-US" sz="14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F0A6E31-B227-41E2-ACFF-81A8AE4565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5886" y="3361138"/>
            <a:ext cx="2130287" cy="31954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4158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Теоретическая рамка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476871"/>
            <a:ext cx="418593" cy="4186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65503" y="1476871"/>
            <a:ext cx="4626058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Sweller — когнитивная нагрузка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265503" y="1886843"/>
            <a:ext cx="4626058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Влияние внешних подсказок на рабочую память; оптимальный уровень нагрузки как условие обучения.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2688729"/>
            <a:ext cx="418593" cy="41860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65503" y="2688729"/>
            <a:ext cx="4626058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Выготский 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1265503" y="3098701"/>
            <a:ext cx="4626058" cy="757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обучение через взаимодействие, диалог и «зону ближайшего развития»; ИИ как «инструмент» во внешней поддержке, «скользящая подсказка»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153198"/>
            <a:ext cx="418593" cy="41860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65503" y="4153198"/>
            <a:ext cx="4626058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Mezirow / Schön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265503" y="4563170"/>
            <a:ext cx="4626058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критическое осмысление и рефлексия как основной путь к освоению профессиональных компетенций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6306484" y="1458317"/>
            <a:ext cx="523008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Инструменты измерения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6306484" y="1886843"/>
            <a:ext cx="2540829" cy="2803723"/>
          </a:xfrm>
          <a:prstGeom prst="roundRect">
            <a:avLst>
              <a:gd name="adj" fmla="val 989"/>
            </a:avLst>
          </a:prstGeom>
          <a:solidFill>
            <a:srgbClr val="07070C"/>
          </a:solidFill>
          <a:ln w="19050">
            <a:solidFill>
              <a:srgbClr val="3F3F44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6492911" y="2073275"/>
            <a:ext cx="2167975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NASA-TLX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6492911" y="2483247"/>
            <a:ext cx="2167975" cy="202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измерение когнитивных усилий S. G. Hart, L. E. Staveland, 1988, оригинальная методика; Е. П. Рыбина, А. Н. Ангельгардт, Т. А. Березнер и А. И. Расторгуева, 2023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8995641" y="1886843"/>
            <a:ext cx="2540929" cy="2803723"/>
          </a:xfrm>
          <a:prstGeom prst="roundRect">
            <a:avLst>
              <a:gd name="adj" fmla="val 989"/>
            </a:avLst>
          </a:prstGeom>
          <a:solidFill>
            <a:srgbClr val="07070C"/>
          </a:solidFill>
          <a:ln w="19050">
            <a:solidFill>
              <a:srgbClr val="3F3F4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9182069" y="2073275"/>
            <a:ext cx="2168074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UWES-S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9182069" y="2483247"/>
            <a:ext cx="2168074" cy="1143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измерение вовлечённости студентов в обучение</a:t>
            </a:r>
            <a:endParaRPr lang="en-US" sz="13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В. Шауфели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306484" y="4838898"/>
            <a:ext cx="5230086" cy="1288058"/>
          </a:xfrm>
          <a:prstGeom prst="roundRect">
            <a:avLst>
              <a:gd name="adj" fmla="val 1950"/>
            </a:avLst>
          </a:prstGeom>
          <a:solidFill>
            <a:srgbClr val="07070C"/>
          </a:solidFill>
          <a:ln w="19050">
            <a:solidFill>
              <a:srgbClr val="3F3F4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92911" y="5025330"/>
            <a:ext cx="4857232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Шкала Ликерта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6492911" y="5435302"/>
            <a:ext cx="4857232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Субъективные оценки ; измерение уровня вовлеченности в обучение на конкретном занятии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112CE-3836-80A1-7643-2C8F4659D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21B89EE5-79A7-8280-9241-A0D4E67C2A6A}"/>
              </a:ext>
            </a:extLst>
          </p:cNvPr>
          <p:cNvSpPr/>
          <p:nvPr/>
        </p:nvSpPr>
        <p:spPr>
          <a:xfrm>
            <a:off x="387626" y="318053"/>
            <a:ext cx="11380303" cy="623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 err="1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Операционализация</a:t>
            </a: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</a:t>
            </a:r>
            <a:endParaRPr lang="ru-RU" sz="3700" dirty="0">
              <a:solidFill>
                <a:srgbClr val="FF0000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marL="5143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 образовательных результатов: пред- и пост-тестирование, шкалы оценивания по критериям (корректность ответа, точность расчётов, связь с теорией, глубина интерпретации, аргументация решения, оригинальность рекомендаций).</a:t>
            </a:r>
            <a:endParaRPr lang="ru-RU" sz="2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Когнитивные усилия: краткая адаптация NASA‑TLX, дополнительно фиксируется время на размышление (ИИ).</a:t>
            </a:r>
            <a:endParaRPr lang="ru-RU" sz="2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Вовлечённость: краткая пост‑анкета (3–4 пункта </a:t>
            </a:r>
            <a:r>
              <a:rPr lang="ru-RU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Likert</a:t>
            </a: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и наблюдение преподавателя (шкала активности команды) для оценки вовлеченности на учебной встрече; дополнительно может быть использована шкала вовлеченности в учебе (UWES-SS, </a:t>
            </a:r>
            <a:r>
              <a:rPr lang="ru-RU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Utrecht</a:t>
            </a: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Work </a:t>
            </a:r>
            <a:r>
              <a:rPr lang="ru-RU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</a:t>
            </a: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Scale</a:t>
            </a: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</a:t>
            </a: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в начале и в конце модуля.</a:t>
            </a:r>
            <a:endParaRPr lang="ru-RU" sz="2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Академическая честность: журнал взаимодействий с ИИ, сверка на наличие дословных копий из ИИ.</a:t>
            </a:r>
            <a:endParaRPr lang="ru-RU" sz="2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464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56283"/>
            <a:ext cx="10868745" cy="618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Дизайн эксперимента</a:t>
            </a:r>
            <a:endParaRPr lang="en-US" sz="2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47" y="1971774"/>
            <a:ext cx="1952378" cy="2603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77233" y="849713"/>
            <a:ext cx="8059337" cy="413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Выборка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2844063" y="1265326"/>
            <a:ext cx="8544892" cy="765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2 группы по 10–12 команд</a:t>
            </a:r>
            <a:r>
              <a:rPr lang="en-US" sz="20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(2–3 чел.) — экспериментальная (Э) и контрольная без ИИ (К); рандомизация на уровне групп.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166" y="2160936"/>
            <a:ext cx="7355556" cy="32265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37132" y="3757989"/>
            <a:ext cx="1654538" cy="227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Интервенция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6380923" y="4262298"/>
            <a:ext cx="1425690" cy="896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4000"/>
              </a:lnSpc>
              <a:buNone/>
            </a:pP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10061948" y="3844921"/>
            <a:ext cx="974431" cy="157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Посттест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9904370" y="4262298"/>
            <a:ext cx="1382083" cy="765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Оценка изменений после интервенции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723483" y="2570257"/>
            <a:ext cx="974431" cy="157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Предтест</a:t>
            </a: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4723483" y="2878496"/>
            <a:ext cx="1160637" cy="958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Оценка исходного уровня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8070574" y="2570257"/>
            <a:ext cx="1639956" cy="257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Сбор данных</a:t>
            </a: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8160026" y="3217674"/>
            <a:ext cx="1451112" cy="7654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6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Фиксация результатов и метрик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61475" y="5416352"/>
            <a:ext cx="5373851" cy="828873"/>
          </a:xfrm>
          <a:prstGeom prst="roundRect">
            <a:avLst>
              <a:gd name="adj" fmla="val 2737"/>
            </a:avLst>
          </a:prstGeom>
          <a:solidFill>
            <a:srgbClr val="26262B"/>
          </a:solidFill>
          <a:ln/>
        </p:spPr>
      </p:sp>
      <p:sp>
        <p:nvSpPr>
          <p:cNvPr id="16" name="Text 12"/>
          <p:cNvSpPr/>
          <p:nvPr/>
        </p:nvSpPr>
        <p:spPr>
          <a:xfrm>
            <a:off x="812680" y="5567561"/>
            <a:ext cx="507144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Э: с ИИ</a:t>
            </a: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812680" y="5876330"/>
            <a:ext cx="507144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Задание с регламентом использования ИИ</a:t>
            </a:r>
            <a:endParaRPr lang="en-US" dirty="0"/>
          </a:p>
        </p:txBody>
      </p:sp>
      <p:sp>
        <p:nvSpPr>
          <p:cNvPr id="18" name="Shape 14"/>
          <p:cNvSpPr/>
          <p:nvPr/>
        </p:nvSpPr>
        <p:spPr>
          <a:xfrm>
            <a:off x="6156270" y="5416352"/>
            <a:ext cx="5373950" cy="828873"/>
          </a:xfrm>
          <a:prstGeom prst="roundRect">
            <a:avLst>
              <a:gd name="adj" fmla="val 2737"/>
            </a:avLst>
          </a:prstGeom>
          <a:solidFill>
            <a:srgbClr val="26262B"/>
          </a:solidFill>
          <a:ln/>
        </p:spPr>
      </p:sp>
      <p:sp>
        <p:nvSpPr>
          <p:cNvPr id="19" name="Text 15"/>
          <p:cNvSpPr/>
          <p:nvPr/>
        </p:nvSpPr>
        <p:spPr>
          <a:xfrm>
            <a:off x="6307476" y="5567561"/>
            <a:ext cx="507153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К: без ИИ</a:t>
            </a:r>
            <a:endParaRPr lang="en-US" dirty="0"/>
          </a:p>
        </p:txBody>
      </p:sp>
      <p:sp>
        <p:nvSpPr>
          <p:cNvPr id="20" name="Text 16"/>
          <p:cNvSpPr/>
          <p:nvPr/>
        </p:nvSpPr>
        <p:spPr>
          <a:xfrm>
            <a:off x="6307476" y="5876330"/>
            <a:ext cx="507153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То же задание в традиционном формате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6067" y="139204"/>
            <a:ext cx="11103666" cy="950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32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ЭТАПЫ ЭКСПЕРИМЕНТА</a:t>
            </a:r>
            <a:endParaRPr lang="ru-RU" sz="3250" dirty="0">
              <a:solidFill>
                <a:schemeClr val="bg1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marL="0" indent="0" algn="ctr">
              <a:lnSpc>
                <a:spcPct val="104000"/>
              </a:lnSpc>
              <a:buNone/>
            </a:pP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использованием упрощенного прототипа шаблона (оболочки) для расчетно-аналитического задания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111625" y="1242963"/>
            <a:ext cx="19050" cy="4904482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4" name="Shape 2"/>
          <p:cNvSpPr/>
          <p:nvPr/>
        </p:nvSpPr>
        <p:spPr>
          <a:xfrm>
            <a:off x="6296222" y="1612501"/>
            <a:ext cx="502332" cy="119562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5" name="Shape 3"/>
          <p:cNvSpPr/>
          <p:nvPr/>
        </p:nvSpPr>
        <p:spPr>
          <a:xfrm>
            <a:off x="6934569" y="1419256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6" name="Text 4"/>
          <p:cNvSpPr/>
          <p:nvPr/>
        </p:nvSpPr>
        <p:spPr>
          <a:xfrm>
            <a:off x="7005117" y="1431796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403364" y="1386780"/>
            <a:ext cx="5861795" cy="976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algn="just">
              <a:lnSpc>
                <a:spcPct val="126000"/>
              </a:lnSpc>
            </a:pPr>
            <a:r>
              <a:rPr lang="ru-RU" sz="6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выполнение выданных пунктов задания с последующим обсуждением в команде, фиксацией спорных позиций (без ИИ), в командах</a:t>
            </a:r>
            <a:endParaRPr lang="ru-RU" sz="6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26000"/>
              </a:lnSpc>
              <a:buNone/>
            </a:pPr>
            <a:r>
              <a:rPr lang="en-US" sz="130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 flipV="1">
            <a:off x="7300282" y="2335260"/>
            <a:ext cx="541587" cy="151114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10" name="Shape 8"/>
          <p:cNvSpPr/>
          <p:nvPr/>
        </p:nvSpPr>
        <p:spPr>
          <a:xfrm>
            <a:off x="6942313" y="2144954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1" name="Text 9"/>
          <p:cNvSpPr/>
          <p:nvPr/>
        </p:nvSpPr>
        <p:spPr>
          <a:xfrm>
            <a:off x="6995592" y="2191673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108674" y="1732063"/>
            <a:ext cx="3679962" cy="1280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1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ИИ (регламент): ограниченное количество целенаправленных запросов, генерация Excel‑формул, кода (при необходимости). Журнал запросов сохраняется, в командах </a:t>
            </a:r>
            <a:endParaRPr lang="ru-RU" sz="1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для ИИ: критика аргументов по спорным позициям, </a:t>
            </a:r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26000"/>
              </a:lnSpc>
              <a:buNone/>
            </a:pP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 flipV="1">
            <a:off x="6356092" y="3288752"/>
            <a:ext cx="502332" cy="160438"/>
          </a:xfrm>
          <a:prstGeom prst="roundRect">
            <a:avLst>
              <a:gd name="adj" fmla="val 50000"/>
            </a:avLst>
          </a:prstGeom>
          <a:solidFill>
            <a:srgbClr val="3F3F44"/>
          </a:solidFill>
          <a:ln/>
        </p:spPr>
      </p:sp>
      <p:sp>
        <p:nvSpPr>
          <p:cNvPr id="15" name="Shape 13"/>
          <p:cNvSpPr/>
          <p:nvPr/>
        </p:nvSpPr>
        <p:spPr>
          <a:xfrm>
            <a:off x="6881594" y="3145135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16" name="Text 14"/>
          <p:cNvSpPr/>
          <p:nvPr/>
        </p:nvSpPr>
        <p:spPr>
          <a:xfrm>
            <a:off x="6986067" y="3207941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317225" y="2532062"/>
            <a:ext cx="6038867" cy="18342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6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решения, расчет показателей (без ИИ</a:t>
            </a:r>
            <a:r>
              <a:rPr lang="ru-RU" sz="6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6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аргументация.</a:t>
            </a:r>
            <a:endParaRPr lang="ru-RU" sz="6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sz="6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ИИ: Передача ИИ решения с аргументами для «оппонирования»</a:t>
            </a:r>
            <a:endParaRPr lang="ru-RU" sz="6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6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Передача ИИ решения с аргументами для «оппонирования», и вместе с аргументированным ответом «оппонента» студенты получают несколько сгенерированных альтернатив, также с аргументами. Сравнение решений, выявление расхождений, причин, обоснование собственной позиции по обоснованности /допустимости разных решений.</a:t>
            </a:r>
            <a:endParaRPr lang="ru-RU" sz="6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</a:pPr>
            <a:r>
              <a:rPr lang="ru-RU" sz="6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окончательного решения.</a:t>
            </a:r>
            <a:endParaRPr lang="ru-RU" sz="6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383876" y="4359830"/>
            <a:ext cx="502332" cy="197942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20" name="Shape 18"/>
          <p:cNvSpPr/>
          <p:nvPr/>
        </p:nvSpPr>
        <p:spPr>
          <a:xfrm>
            <a:off x="6931834" y="4270434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21" name="Text 19"/>
          <p:cNvSpPr/>
          <p:nvPr/>
        </p:nvSpPr>
        <p:spPr>
          <a:xfrm>
            <a:off x="6982795" y="4301837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4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220754" y="4042688"/>
            <a:ext cx="3455802" cy="1030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ОБСУЖДЕНИЕ ПРОМЕЖУТОЧНЫХ РЕЗУЛЬТАТОВ решения задания, в группе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34819" y="5530878"/>
            <a:ext cx="502332" cy="160438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25" name="Shape 23"/>
          <p:cNvSpPr/>
          <p:nvPr/>
        </p:nvSpPr>
        <p:spPr>
          <a:xfrm>
            <a:off x="6920811" y="5426204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26" name="Text 24"/>
          <p:cNvSpPr/>
          <p:nvPr/>
        </p:nvSpPr>
        <p:spPr>
          <a:xfrm>
            <a:off x="7025513" y="5457607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5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317225" y="5317434"/>
            <a:ext cx="5911086" cy="1133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ru-RU" sz="1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введение дополнительных данных/шок-сценария, необходимость разработки решения в изменившейся ситуации, в изменившихся условиях (симуляция). </a:t>
            </a:r>
            <a:r>
              <a:rPr lang="ru-RU" sz="2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Расчет результатов и обоснование решения в условиях изменений, в команде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21B7-F8C2-1458-52C8-4B1ECD64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46D1DB7-79AF-88B1-B011-D7B66A0DE038}"/>
              </a:ext>
            </a:extLst>
          </p:cNvPr>
          <p:cNvSpPr/>
          <p:nvPr/>
        </p:nvSpPr>
        <p:spPr>
          <a:xfrm>
            <a:off x="506067" y="139205"/>
            <a:ext cx="11103666" cy="5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32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ЭТАПЫ ЭКСПЕРИМЕНТА окончание</a:t>
            </a:r>
            <a:endParaRPr lang="ru-RU" sz="3250" dirty="0">
              <a:solidFill>
                <a:schemeClr val="bg1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678334F-7B13-78A1-7D2A-0A2066EC4D4C}"/>
              </a:ext>
            </a:extLst>
          </p:cNvPr>
          <p:cNvSpPr/>
          <p:nvPr/>
        </p:nvSpPr>
        <p:spPr>
          <a:xfrm>
            <a:off x="7111625" y="1242963"/>
            <a:ext cx="19050" cy="4904482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ECFBDE8-4B26-6980-BA09-6BD7C6E96F1D}"/>
              </a:ext>
            </a:extLst>
          </p:cNvPr>
          <p:cNvSpPr/>
          <p:nvPr/>
        </p:nvSpPr>
        <p:spPr>
          <a:xfrm>
            <a:off x="6296222" y="1612501"/>
            <a:ext cx="502332" cy="119562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4E47046-1270-BF35-EB8F-1450BD90F2AE}"/>
              </a:ext>
            </a:extLst>
          </p:cNvPr>
          <p:cNvSpPr/>
          <p:nvPr/>
        </p:nvSpPr>
        <p:spPr>
          <a:xfrm>
            <a:off x="6934569" y="1419256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1164B72-F1E7-E24F-FAAA-BF1D02D3FE82}"/>
              </a:ext>
            </a:extLst>
          </p:cNvPr>
          <p:cNvSpPr/>
          <p:nvPr/>
        </p:nvSpPr>
        <p:spPr>
          <a:xfrm>
            <a:off x="7005117" y="1431796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6</a:t>
            </a:r>
            <a:endParaRPr lang="en-US" sz="19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65CA75B-E320-D5D9-5231-4A546096E7C8}"/>
              </a:ext>
            </a:extLst>
          </p:cNvPr>
          <p:cNvSpPr/>
          <p:nvPr/>
        </p:nvSpPr>
        <p:spPr>
          <a:xfrm>
            <a:off x="283444" y="1043610"/>
            <a:ext cx="5981715" cy="131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8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ИИ: отправка решения с аргументами для получения аргументированного мнения ИИ как «оппонента»; запрос ИИ на разработку двух-трех вариантов решений в изменившейся ситуации с 2-5 обосновывающими аргументами и расчетами по каждому, в командах</a:t>
            </a:r>
            <a:endParaRPr lang="ru-RU" sz="8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26000"/>
              </a:lnSpc>
              <a:buNone/>
            </a:pPr>
            <a:r>
              <a:rPr lang="en-US" sz="130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.</a:t>
            </a:r>
            <a:endParaRPr lang="en-US" sz="13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978A8DD-740D-447C-7EF5-FB902789CDEA}"/>
              </a:ext>
            </a:extLst>
          </p:cNvPr>
          <p:cNvSpPr/>
          <p:nvPr/>
        </p:nvSpPr>
        <p:spPr>
          <a:xfrm flipV="1">
            <a:off x="7300282" y="2335260"/>
            <a:ext cx="541587" cy="151114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4D97638-DA53-1C1B-C354-96B4C429275F}"/>
              </a:ext>
            </a:extLst>
          </p:cNvPr>
          <p:cNvSpPr/>
          <p:nvPr/>
        </p:nvSpPr>
        <p:spPr>
          <a:xfrm>
            <a:off x="6942313" y="2144954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1555453-3FF9-AE80-68D6-7F2FD3DBBDCA}"/>
              </a:ext>
            </a:extLst>
          </p:cNvPr>
          <p:cNvSpPr/>
          <p:nvPr/>
        </p:nvSpPr>
        <p:spPr>
          <a:xfrm>
            <a:off x="6995592" y="2191673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7</a:t>
            </a:r>
            <a:endParaRPr lang="en-US" sz="19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CCCE311-304B-DD47-A9C3-D32D27C75BCC}"/>
              </a:ext>
            </a:extLst>
          </p:cNvPr>
          <p:cNvSpPr/>
          <p:nvPr/>
        </p:nvSpPr>
        <p:spPr>
          <a:xfrm>
            <a:off x="7886208" y="1242963"/>
            <a:ext cx="3902428" cy="2444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1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сравнение решений (этап 5 и этап 6), критика каждого решения, предложенного ИИ, либо согласие с тем, что решение ИИ удачное (2-5 аргументов). Выбор итогового решения с обоснованием выбора</a:t>
            </a:r>
            <a:r>
              <a:rPr lang="ru-RU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 командах </a:t>
            </a:r>
            <a:endParaRPr lang="ru-RU" sz="2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26000"/>
              </a:lnSpc>
              <a:buNone/>
            </a:pPr>
            <a:endParaRPr lang="en-US" sz="16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C9B2146-F302-7A55-7945-E8C1C3F30B9B}"/>
              </a:ext>
            </a:extLst>
          </p:cNvPr>
          <p:cNvSpPr/>
          <p:nvPr/>
        </p:nvSpPr>
        <p:spPr>
          <a:xfrm flipV="1">
            <a:off x="6356092" y="3288752"/>
            <a:ext cx="502332" cy="160438"/>
          </a:xfrm>
          <a:prstGeom prst="roundRect">
            <a:avLst>
              <a:gd name="adj" fmla="val 50000"/>
            </a:avLst>
          </a:prstGeom>
          <a:solidFill>
            <a:srgbClr val="3F3F44"/>
          </a:solidFill>
          <a:ln/>
        </p:spPr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FC65DBE9-8406-44AC-82D6-F6EC2FA1B7B8}"/>
              </a:ext>
            </a:extLst>
          </p:cNvPr>
          <p:cNvSpPr/>
          <p:nvPr/>
        </p:nvSpPr>
        <p:spPr>
          <a:xfrm>
            <a:off x="6881594" y="3145135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5296398-53A4-F24E-A963-ADF94E279EE2}"/>
              </a:ext>
            </a:extLst>
          </p:cNvPr>
          <p:cNvSpPr/>
          <p:nvPr/>
        </p:nvSpPr>
        <p:spPr>
          <a:xfrm>
            <a:off x="6986067" y="3207941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8</a:t>
            </a:r>
            <a:endParaRPr lang="en-US" sz="195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BCC8AAC-6782-2BAD-6AD4-2CE67DC3ED00}"/>
              </a:ext>
            </a:extLst>
          </p:cNvPr>
          <p:cNvSpPr/>
          <p:nvPr/>
        </p:nvSpPr>
        <p:spPr>
          <a:xfrm>
            <a:off x="317226" y="2932043"/>
            <a:ext cx="5947934" cy="11926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8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презентации решения с возможностью использования ИИ (в контрольной группе не требуется обязательная презентации, решение может быть представлено в удобной форме), в  командах </a:t>
            </a:r>
            <a:endParaRPr lang="ru-RU" sz="8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</a:pPr>
            <a:endParaRPr lang="ru-RU" sz="64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F88458E8-436A-88AF-C031-BFC5C17B819D}"/>
              </a:ext>
            </a:extLst>
          </p:cNvPr>
          <p:cNvSpPr/>
          <p:nvPr/>
        </p:nvSpPr>
        <p:spPr>
          <a:xfrm>
            <a:off x="7383876" y="4359830"/>
            <a:ext cx="502332" cy="197942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2D75365B-A018-E731-E684-3AE003D97B12}"/>
              </a:ext>
            </a:extLst>
          </p:cNvPr>
          <p:cNvSpPr/>
          <p:nvPr/>
        </p:nvSpPr>
        <p:spPr>
          <a:xfrm>
            <a:off x="6931834" y="4270434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60C735F-0E3F-05B0-254D-D9D00C777EA0}"/>
              </a:ext>
            </a:extLst>
          </p:cNvPr>
          <p:cNvSpPr/>
          <p:nvPr/>
        </p:nvSpPr>
        <p:spPr>
          <a:xfrm>
            <a:off x="6982795" y="4301837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9</a:t>
            </a:r>
            <a:endParaRPr lang="en-US" sz="19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8474A847-B01E-CB5D-0E49-08C8C21F29F4}"/>
              </a:ext>
            </a:extLst>
          </p:cNvPr>
          <p:cNvSpPr/>
          <p:nvPr/>
        </p:nvSpPr>
        <p:spPr>
          <a:xfrm>
            <a:off x="8220754" y="4042688"/>
            <a:ext cx="3455802" cy="1030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ОБСУЖДЕНИЕ решения шок-сценария, в группе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09CC8517-E71F-5C9B-7726-2465A94C1E09}"/>
              </a:ext>
            </a:extLst>
          </p:cNvPr>
          <p:cNvSpPr/>
          <p:nvPr/>
        </p:nvSpPr>
        <p:spPr>
          <a:xfrm>
            <a:off x="6290836" y="5297169"/>
            <a:ext cx="502332" cy="160438"/>
          </a:xfrm>
          <a:prstGeom prst="roundRect">
            <a:avLst>
              <a:gd name="adj" fmla="val 131857"/>
            </a:avLst>
          </a:prstGeom>
          <a:solidFill>
            <a:srgbClr val="3F3F44"/>
          </a:solidFill>
          <a:ln/>
        </p:spPr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DEAC7210-6C5A-3AB2-6841-0B75566E9C6A}"/>
              </a:ext>
            </a:extLst>
          </p:cNvPr>
          <p:cNvSpPr/>
          <p:nvPr/>
        </p:nvSpPr>
        <p:spPr>
          <a:xfrm>
            <a:off x="6920811" y="5205967"/>
            <a:ext cx="376724" cy="376734"/>
          </a:xfrm>
          <a:prstGeom prst="roundRect">
            <a:avLst>
              <a:gd name="adj" fmla="val 6668"/>
            </a:avLst>
          </a:prstGeom>
          <a:solidFill>
            <a:srgbClr val="26262B"/>
          </a:solidFill>
          <a:ln/>
        </p:spPr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95FAF33D-5738-F171-4DC0-0E3D1F3BE1AC}"/>
              </a:ext>
            </a:extLst>
          </p:cNvPr>
          <p:cNvSpPr/>
          <p:nvPr/>
        </p:nvSpPr>
        <p:spPr>
          <a:xfrm>
            <a:off x="6995592" y="5238833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19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10</a:t>
            </a:r>
            <a:endParaRPr lang="en-US" sz="195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E208EA31-6476-4BBC-1C59-6D0B40CF5DDC}"/>
              </a:ext>
            </a:extLst>
          </p:cNvPr>
          <p:cNvSpPr/>
          <p:nvPr/>
        </p:nvSpPr>
        <p:spPr>
          <a:xfrm>
            <a:off x="317225" y="4615766"/>
            <a:ext cx="5911086" cy="15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пост-тестирование, анкетирование, рефлексия</a:t>
            </a:r>
          </a:p>
          <a:p>
            <a:pPr algn="just">
              <a:lnSpc>
                <a:spcPct val="126000"/>
              </a:lnSpc>
            </a:pPr>
            <a:r>
              <a:rPr lang="ru-RU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обсуждение опыта регламентированного использования ИИ</a:t>
            </a:r>
            <a:endParaRPr lang="ru-RU" sz="2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6000"/>
              </a:lnSpc>
              <a:buNone/>
            </a:pP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группе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366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369A8-C3F6-7EF9-A45B-4A1BD594F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BF1126C-291C-6B4E-3AEB-7D7B99D978B9}"/>
              </a:ext>
            </a:extLst>
          </p:cNvPr>
          <p:cNvSpPr/>
          <p:nvPr/>
        </p:nvSpPr>
        <p:spPr>
          <a:xfrm>
            <a:off x="387626" y="318053"/>
            <a:ext cx="11380303" cy="623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62500" lnSpcReduction="2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ТРЕБОВАНИЯ к ИИ-решению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3700" dirty="0">
              <a:solidFill>
                <a:schemeClr val="bg1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Обязательная техническая поддержка тестирования и опросов, включая проведение, обработку и визуализацию результатов.</a:t>
            </a: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ru-RU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преподавателя настойки задания (при успешном результате использования прототипа шаблона (оболочки) расчетно-аналитического задания в эксперименте): </a:t>
            </a:r>
            <a:endParaRPr lang="ru-RU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выбора между готовыми исходными данными и отсылкой к источникам статистических и отчетных данных, с необходимостью их обработки обучающимися;</a:t>
            </a:r>
            <a:endParaRPr lang="ru-RU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формулировки задания, отдельных пунктов задания, возможности генерации намеренно ошибочного ответа (включить/выключить, ввести готовый текст);</a:t>
            </a:r>
            <a:endParaRPr lang="ru-RU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выбора показателей, условий для симуляции.</a:t>
            </a:r>
            <a:endParaRPr lang="ru-RU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sz="1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ru-RU" sz="18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4000"/>
              </a:lnSpc>
            </a:pPr>
            <a:endParaRPr lang="ru-RU" sz="3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</a:t>
            </a:r>
            <a:endParaRPr lang="ru-RU" sz="3700" dirty="0">
              <a:solidFill>
                <a:schemeClr val="bg1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55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9765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Регламент использования ИИ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1971774"/>
            <a:ext cx="5476043" cy="3788569"/>
          </a:xfrm>
          <a:prstGeom prst="roundRect">
            <a:avLst>
              <a:gd name="adj" fmla="val 748"/>
            </a:avLst>
          </a:prstGeom>
          <a:solidFill>
            <a:srgbClr val="97B8FF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160786"/>
            <a:ext cx="5098029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en-US" sz="1850" dirty="0">
                <a:solidFill>
                  <a:srgbClr val="000000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Разрешено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651423"/>
            <a:ext cx="5098029" cy="1776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Критика аргументов по спорным позициям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Генерация Excel-формул и кода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Проверка расчётов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«Оппонирование» готового решения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Генерация альтернатив с аргументами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2160786"/>
            <a:ext cx="5203794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🚫</a:t>
            </a:r>
            <a:r>
              <a:rPr lang="en-US" sz="18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Запрещено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332776" y="2651423"/>
            <a:ext cx="5203794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Вводить текст задания и получать </a:t>
            </a: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готовое решение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Использовать ИИ для сравнения альтернатив </a:t>
            </a: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вместо самостоятельного анализа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Писать финальный ответ </a:t>
            </a: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 помощью ИИ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332776" y="4205883"/>
            <a:ext cx="5203794" cy="1341834"/>
          </a:xfrm>
          <a:prstGeom prst="roundRect">
            <a:avLst>
              <a:gd name="adj" fmla="val 2113"/>
            </a:avLst>
          </a:prstGeom>
          <a:solidFill>
            <a:srgbClr val="002880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783" y="4498975"/>
            <a:ext cx="236234" cy="18901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947024" y="4423172"/>
            <a:ext cx="440053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Журнал взаимодействий с ИИ фиксирует все обращения и служит инструментом контроля академической честности.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812998"/>
            <a:ext cx="10795524" cy="528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Функциональные требования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1664196"/>
            <a:ext cx="5317000" cy="21095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1949" y="1824236"/>
            <a:ext cx="269273" cy="2692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02967" y="2389684"/>
            <a:ext cx="4907237" cy="264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Анализ данных, разработка решений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902967" y="2750641"/>
            <a:ext cx="4907237" cy="8182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Моделирование финансовых и текстовых данных; сравнение альтернатив и поддержка шок-событий; формирование ложных решений и/или аргументов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6610" y="1664196"/>
            <a:ext cx="5317000" cy="2109589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00473" y="1824236"/>
            <a:ext cx="269273" cy="26928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381491" y="2389684"/>
            <a:ext cx="4907237" cy="264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Фасилитация</a:t>
            </a:r>
            <a:endParaRPr lang="en-US" sz="1650" dirty="0"/>
          </a:p>
        </p:txBody>
      </p:sp>
      <p:sp>
        <p:nvSpPr>
          <p:cNvPr id="10" name="Text 4"/>
          <p:cNvSpPr/>
          <p:nvPr/>
        </p:nvSpPr>
        <p:spPr>
          <a:xfrm>
            <a:off x="6381491" y="2750641"/>
            <a:ext cx="4907237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Организация дискуссий и сбор структурированной саморефлексии от студентов; режим оппонента</a:t>
            </a:r>
            <a:endParaRPr lang="en-US" sz="14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3935313"/>
            <a:ext cx="5317000" cy="2109589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21949" y="4095353"/>
            <a:ext cx="269273" cy="269280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902967" y="4660801"/>
            <a:ext cx="4907237" cy="264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Групповая работа</a:t>
            </a:r>
            <a:endParaRPr lang="en-US" sz="1650" dirty="0"/>
          </a:p>
        </p:txBody>
      </p:sp>
      <p:sp>
        <p:nvSpPr>
          <p:cNvPr id="14" name="Text 6"/>
          <p:cNvSpPr/>
          <p:nvPr/>
        </p:nvSpPr>
        <p:spPr>
          <a:xfrm>
            <a:off x="902967" y="5021759"/>
            <a:ext cx="4907237" cy="8182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Оценка командной работы, регистрация действий пользователей и индивидуального вклада, формирование журнала взаимодействия с ИИ.</a:t>
            </a:r>
            <a:endParaRPr lang="en-US" sz="14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6610" y="3935313"/>
            <a:ext cx="5317000" cy="2109589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00473" y="4095353"/>
            <a:ext cx="269273" cy="269280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6381491" y="4660801"/>
            <a:ext cx="4907237" cy="264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Заключения</a:t>
            </a:r>
            <a:endParaRPr lang="en-US" sz="1650" dirty="0"/>
          </a:p>
        </p:txBody>
      </p:sp>
      <p:sp>
        <p:nvSpPr>
          <p:cNvPr id="18" name="Text 8"/>
          <p:cNvSpPr/>
          <p:nvPr/>
        </p:nvSpPr>
        <p:spPr>
          <a:xfrm>
            <a:off x="6381491" y="5021759"/>
            <a:ext cx="4907237" cy="8182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Автоматическое формирование аналитических заключений для преподавателя по каждому студенту и группе; анализ и визуализация результатов тестирования и анкетирования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865188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Нефункциональные требования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31086" y="1915616"/>
            <a:ext cx="199425" cy="19943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98086" y="2164457"/>
            <a:ext cx="3465525" cy="2540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5" name="Text 2"/>
          <p:cNvSpPr/>
          <p:nvPr/>
        </p:nvSpPr>
        <p:spPr>
          <a:xfrm>
            <a:off x="698086" y="2314972"/>
            <a:ext cx="3465525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Интерпретируемость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98086" y="2727920"/>
            <a:ext cx="3465525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Решения системы объяснимы — преподаватель понимает логику каждой подсказки.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6036" y="1915616"/>
            <a:ext cx="199425" cy="19943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363035" y="2164457"/>
            <a:ext cx="3465525" cy="2540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9" name="Text 5"/>
          <p:cNvSpPr/>
          <p:nvPr/>
        </p:nvSpPr>
        <p:spPr>
          <a:xfrm>
            <a:off x="4363035" y="2314972"/>
            <a:ext cx="3465525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Ограничение на готовый ответ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363035" y="3021211"/>
            <a:ext cx="3465525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Архитектурный запрет на формирование финальных решений для студента.</a:t>
            </a:r>
            <a:endParaRPr lang="en-US" sz="15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1085" y="1915616"/>
            <a:ext cx="199425" cy="19943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027985" y="2184400"/>
            <a:ext cx="3465624" cy="2540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3" name="Text 8"/>
          <p:cNvSpPr/>
          <p:nvPr/>
        </p:nvSpPr>
        <p:spPr>
          <a:xfrm>
            <a:off x="8027985" y="2314972"/>
            <a:ext cx="3465624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Русский язык и интеграция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8027985" y="2727920"/>
            <a:ext cx="3465624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Поддержка русского языка; интеграция с LMS Modeus и платформами ТюмГУ.</a:t>
            </a:r>
            <a:endParaRPr lang="en-US" sz="15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7348" y="4352627"/>
            <a:ext cx="199425" cy="199430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98086" y="4621411"/>
            <a:ext cx="5298049" cy="2540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7" name="Text 11"/>
          <p:cNvSpPr/>
          <p:nvPr/>
        </p:nvSpPr>
        <p:spPr>
          <a:xfrm>
            <a:off x="698086" y="4791869"/>
            <a:ext cx="5298049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Защита данных и гибкость</a:t>
            </a:r>
            <a:endParaRPr lang="en-US" sz="1800" dirty="0"/>
          </a:p>
        </p:txBody>
      </p:sp>
      <p:sp>
        <p:nvSpPr>
          <p:cNvPr id="18" name="Text 12"/>
          <p:cNvSpPr/>
          <p:nvPr/>
        </p:nvSpPr>
        <p:spPr>
          <a:xfrm>
            <a:off x="698086" y="5204817"/>
            <a:ext cx="5298049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Конфиденциальность данных; донастройка под разные курсы и дисциплины.</a:t>
            </a:r>
            <a:endParaRPr lang="en-US" sz="15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4823" y="4352627"/>
            <a:ext cx="199425" cy="199430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6195560" y="4621411"/>
            <a:ext cx="5298049" cy="2540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21" name="Text 14"/>
          <p:cNvSpPr/>
          <p:nvPr/>
        </p:nvSpPr>
        <p:spPr>
          <a:xfrm>
            <a:off x="6195560" y="4791869"/>
            <a:ext cx="5298049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Устойчивость</a:t>
            </a:r>
            <a:endParaRPr lang="en-US" sz="1800" dirty="0"/>
          </a:p>
        </p:txBody>
      </p:sp>
      <p:sp>
        <p:nvSpPr>
          <p:cNvPr id="22" name="Text 15"/>
          <p:cNvSpPr/>
          <p:nvPr/>
        </p:nvSpPr>
        <p:spPr>
          <a:xfrm>
            <a:off x="6195560" y="5204817"/>
            <a:ext cx="5298049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Защита от абьюзивных запросов; прозрачность алгоритмов для преподавателя.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1317</Words>
  <Application>Microsoft Office PowerPoint</Application>
  <PresentationFormat>Широкоэкранный</PresentationFormat>
  <Paragraphs>173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Sora Medium</vt:lpstr>
      <vt:lpstr>Noto Sans Bold</vt:lpstr>
      <vt:lpstr>Source Sans 3</vt:lpstr>
      <vt:lpstr>Calibri</vt:lpstr>
      <vt:lpstr>Noto Sans</vt:lpstr>
      <vt:lpstr>Wingdings</vt:lpstr>
      <vt:lpstr>Lora</vt:lpstr>
      <vt:lpstr>Times New Roman</vt:lpstr>
      <vt:lpstr>Arial</vt:lpstr>
      <vt:lpstr>Twemoji Mozilla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Ольга</cp:lastModifiedBy>
  <cp:revision>32</cp:revision>
  <dcterms:created xsi:type="dcterms:W3CDTF">2026-07-21T19:11:16Z</dcterms:created>
  <dcterms:modified xsi:type="dcterms:W3CDTF">2026-07-22T16:23:05Z</dcterms:modified>
</cp:coreProperties>
</file>