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51" r:id="rId2"/>
  </p:sldMasterIdLst>
  <p:notesMasterIdLst>
    <p:notesMasterId r:id="rId13"/>
  </p:notesMasterIdLst>
  <p:sldIdLst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 Medium" panose="020B0604020202020204" charset="0"/>
      <p:regular r:id="rId18"/>
    </p:embeddedFont>
    <p:embeddedFont>
      <p:font typeface="Lora Bold" panose="020B0604020202020204" charset="-52"/>
      <p:regular r:id="rId19"/>
    </p:embeddedFont>
    <p:embeddedFont>
      <p:font typeface="Inter Light" panose="020B0604020202020204" charset="0"/>
      <p:regular r:id="rId20"/>
    </p:embeddedFont>
    <p:embeddedFont>
      <p:font typeface="Inter Bold" panose="020B0604020202020204" charset="0"/>
      <p:regular r:id="rId21"/>
    </p:embeddedFont>
    <p:embeddedFont>
      <p:font typeface="Lora" panose="020B0604020202020204" charset="-52"/>
      <p:regular r:id="rId22"/>
    </p:embeddedFont>
    <p:embeddedFont>
      <p:font typeface="Alice" panose="020B0604020202020204" charset="0"/>
      <p:regular r:id="rId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3" d="100"/>
          <a:sy n="103" d="100"/>
        </p:scale>
        <p:origin x="-342" y="2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8301-52DA-4370-91D3-C7D8ACF57A2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92536-5782-444B-BC9D-DE77FD92B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838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6141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0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39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2-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2-2.svg"/><Relationship Id="rId5" Type="http://schemas.openxmlformats.org/officeDocument/2006/relationships/image" Target="../media/image-2-2.svg"/><Relationship Id="rId10" Type="http://schemas.openxmlformats.org/officeDocument/2006/relationships/image" Target="../media/image-2-8.svg"/><Relationship Id="rId4" Type="http://schemas.openxmlformats.org/officeDocument/2006/relationships/image" Target="../media/image-2-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-3-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3-3.svg"/><Relationship Id="rId5" Type="http://schemas.openxmlformats.org/officeDocument/2006/relationships/image" Target="../media/image-3-3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-5-6.svg"/><Relationship Id="rId3" Type="http://schemas.openxmlformats.org/officeDocument/2006/relationships/image" Target="../media/image8.png"/><Relationship Id="rId7" Type="http://schemas.openxmlformats.org/officeDocument/2006/relationships/image" Target="../media/image-5-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-5-2.svg"/><Relationship Id="rId10" Type="http://schemas.openxmlformats.org/officeDocument/2006/relationships/image" Target="../media/image-5-10.svg"/><Relationship Id="rId4" Type="http://schemas.openxmlformats.org/officeDocument/2006/relationships/image" Target="../media/image-5-2.sv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-6-5.svg"/><Relationship Id="rId12" Type="http://schemas.openxmlformats.org/officeDocument/2006/relationships/image" Target="../media/image-6-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-6-9.svg"/><Relationship Id="rId5" Type="http://schemas.openxmlformats.org/officeDocument/2006/relationships/image" Target="../media/image-6-3.sv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-6-7.svg"/><Relationship Id="rId14" Type="http://schemas.openxmlformats.org/officeDocument/2006/relationships/image" Target="../media/image-6-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-7-2.svg"/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7-2.svg"/><Relationship Id="rId5" Type="http://schemas.openxmlformats.org/officeDocument/2006/relationships/image" Target="../media/image-7-2.svg"/><Relationship Id="rId4" Type="http://schemas.openxmlformats.org/officeDocument/2006/relationships/image" Target="../media/image-7-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03754" y="406400"/>
            <a:ext cx="4039220" cy="493981"/>
          </a:xfrm>
          <a:prstGeom prst="roundRect">
            <a:avLst>
              <a:gd name="adj" fmla="val 47398"/>
            </a:avLst>
          </a:prstGeom>
          <a:solidFill>
            <a:srgbClr val="DFE1EC"/>
          </a:solidFill>
          <a:ln/>
        </p:spPr>
      </p:sp>
      <p:sp>
        <p:nvSpPr>
          <p:cNvPr id="4" name="Text 1"/>
          <p:cNvSpPr/>
          <p:nvPr/>
        </p:nvSpPr>
        <p:spPr>
          <a:xfrm>
            <a:off x="496118" y="501255"/>
            <a:ext cx="4039219" cy="304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96000"/>
              </a:lnSpc>
            </a:pPr>
            <a:r>
              <a:rPr lang="en-US" sz="12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ТЮМЕНСКИЙ</a:t>
            </a:r>
            <a:r>
              <a:rPr lang="en-US" sz="8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</a:t>
            </a:r>
            <a:r>
              <a:rPr lang="en-US" sz="12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ГОСУДАРСТВЕННЫЙ</a:t>
            </a:r>
            <a:r>
              <a:rPr lang="en-US" sz="8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</a:t>
            </a:r>
            <a:r>
              <a:rPr lang="en-US" sz="12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УНИВЕРСИТЕТ</a:t>
            </a:r>
          </a:p>
        </p:txBody>
      </p:sp>
      <p:sp>
        <p:nvSpPr>
          <p:cNvPr id="5" name="Text 2"/>
          <p:cNvSpPr/>
          <p:nvPr/>
        </p:nvSpPr>
        <p:spPr>
          <a:xfrm>
            <a:off x="403754" y="1112817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7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Цифровая семантика</a:t>
            </a:r>
            <a:endParaRPr lang="en-US" sz="2750" dirty="0">
              <a:solidFill>
                <a:prstClr val="black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403753" y="1712987"/>
            <a:ext cx="4722763" cy="613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3000"/>
              </a:lnSpc>
              <a:spcAft>
                <a:spcPts val="1250"/>
              </a:spcAft>
            </a:pPr>
            <a:r>
              <a:rPr lang="en-US" sz="14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Внедрение NLP-инструментов в анализ научной литературы</a:t>
            </a:r>
            <a:endParaRPr lang="en-US" sz="1400" dirty="0">
              <a:solidFill>
                <a:prstClr val="black"/>
              </a:solidFill>
            </a:endParaRPr>
          </a:p>
          <a:p>
            <a:pPr>
              <a:lnSpc>
                <a:spcPct val="133000"/>
              </a:lnSpc>
            </a:pPr>
            <a:endParaRPr lang="en-US" sz="1400" dirty="0" smtClean="0">
              <a:solidFill>
                <a:srgbClr val="3D3E44"/>
              </a:solidFill>
              <a:latin typeface="Inter Light" pitchFamily="34" charset="0"/>
              <a:ea typeface="Inter Light" pitchFamily="34" charset="-122"/>
              <a:cs typeface="Inter Light" pitchFamily="34" charset="-120"/>
            </a:endParaRPr>
          </a:p>
          <a:p>
            <a:pPr>
              <a:lnSpc>
                <a:spcPct val="133000"/>
              </a:lnSpc>
            </a:pPr>
            <a:endParaRPr lang="en-US" sz="1400" dirty="0">
              <a:solidFill>
                <a:srgbClr val="3D3E44"/>
              </a:solidFill>
              <a:latin typeface="Inter Light" pitchFamily="34" charset="0"/>
              <a:ea typeface="Inter Light" pitchFamily="34" charset="-122"/>
              <a:cs typeface="Inter Light" pitchFamily="34" charset="-120"/>
            </a:endParaRPr>
          </a:p>
          <a:p>
            <a:pPr>
              <a:lnSpc>
                <a:spcPct val="133000"/>
              </a:lnSpc>
            </a:pPr>
            <a:endParaRPr lang="en-US" sz="1400" dirty="0" smtClean="0">
              <a:solidFill>
                <a:srgbClr val="3D3E44"/>
              </a:solidFill>
              <a:latin typeface="Inter Light" pitchFamily="34" charset="0"/>
              <a:ea typeface="Inter Light" pitchFamily="34" charset="-122"/>
              <a:cs typeface="Inter Light" pitchFamily="34" charset="-120"/>
            </a:endParaRPr>
          </a:p>
          <a:p>
            <a:pPr>
              <a:lnSpc>
                <a:spcPct val="133000"/>
              </a:lnSpc>
            </a:pPr>
            <a:r>
              <a:rPr lang="en-US" sz="1200" dirty="0" err="1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Авторы</a:t>
            </a:r>
            <a:r>
              <a:rPr lang="en-US" sz="12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: </a:t>
            </a:r>
            <a:r>
              <a:rPr lang="en-US" sz="12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Белозерова Н.Н., Соловьева И.В., Бородулина Л.О.</a:t>
            </a:r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89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03250"/>
            <a:ext cx="1047229" cy="201885"/>
          </a:xfrm>
          <a:prstGeom prst="roundRect">
            <a:avLst>
              <a:gd name="adj" fmla="val 7900"/>
            </a:avLst>
          </a:prstGeom>
          <a:solidFill>
            <a:srgbClr val="D7F4E4"/>
          </a:solidFill>
          <a:ln/>
        </p:spPr>
      </p:sp>
      <p:sp>
        <p:nvSpPr>
          <p:cNvPr id="3" name="Text 1"/>
          <p:cNvSpPr/>
          <p:nvPr/>
        </p:nvSpPr>
        <p:spPr>
          <a:xfrm>
            <a:off x="575816" y="443061"/>
            <a:ext cx="1345034" cy="122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ПРОБЛЕМАТИКА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96119" y="654918"/>
            <a:ext cx="8151763" cy="830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Методологический разрыв в современной лингвистике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96119" y="1672382"/>
            <a:ext cx="8151763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Мощные текстовые корпуса и теории семантического анализа существуют параллельно с цифровыми инструментами (NLP, графовые базы, LLM) — но внедряются в образование </a:t>
            </a:r>
            <a:r>
              <a:rPr lang="en-US" sz="10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фрагментарно и бессистемно</a:t>
            </a: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.</a:t>
            </a:r>
            <a:endParaRPr lang="en-US" sz="1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224460"/>
            <a:ext cx="2634183" cy="140240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0460" y="2371651"/>
            <a:ext cx="2282651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Навыковый дефицит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00460" y="2654052"/>
            <a:ext cx="2282651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Студенты-лингвисты не владеют цифровыми инструментами — снижение конкурентоспособности.</a:t>
            </a:r>
            <a:endParaRPr lang="en-US" sz="10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54871" y="2224460"/>
            <a:ext cx="2634183" cy="140240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459212" y="2371651"/>
            <a:ext cx="2282651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Масштабный барьер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3459212" y="2654052"/>
            <a:ext cx="2282651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Ручной анализ больших корпусов трудоёмок и субъективен.</a:t>
            </a:r>
            <a:endParaRPr lang="en-US" sz="10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13624" y="2224460"/>
            <a:ext cx="2634183" cy="140240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217965" y="2371651"/>
            <a:ext cx="2282651" cy="4153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Методологическая неопределённость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6217965" y="2861742"/>
            <a:ext cx="2282651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Нет воспроизводимой методики извлечения методологии с помощью ИИ.</a:t>
            </a:r>
            <a:endParaRPr lang="en-US" sz="10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119" y="3751436"/>
            <a:ext cx="2634183" cy="98874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00460" y="3898627"/>
            <a:ext cx="2282651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Когнитивная ловушка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700460" y="4181029"/>
            <a:ext cx="2282651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Доверие к LLM без проверки ведёт к принятию галлюцинаций.</a:t>
            </a:r>
            <a:endParaRPr lang="en-US" sz="10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54871" y="3751436"/>
            <a:ext cx="2634183" cy="98874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3459212" y="3898627"/>
            <a:ext cx="2282651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Оценочный вакуум</a:t>
            </a:r>
            <a:endParaRPr lang="en-US" sz="1300" dirty="0"/>
          </a:p>
        </p:txBody>
      </p:sp>
      <p:sp>
        <p:nvSpPr>
          <p:cNvPr id="20" name="Text 13"/>
          <p:cNvSpPr/>
          <p:nvPr/>
        </p:nvSpPr>
        <p:spPr>
          <a:xfrm>
            <a:off x="3459212" y="4181029"/>
            <a:ext cx="2282651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Нет стандартов измерения качества анализа «человек + ИИ».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/>
          <p:cNvPicPr>
            <a:picLocks noChangeAspect="1"/>
          </p:cNvPicPr>
          <p:nvPr/>
        </p:nvPicPr>
        <p:blipFill rotWithShape="1">
          <a:blip r:embed="rId3"/>
          <a:srcRect l="4401" t="11240" r="3979" b="9270"/>
          <a:stretch/>
        </p:blipFill>
        <p:spPr>
          <a:xfrm>
            <a:off x="5032954" y="825998"/>
            <a:ext cx="3466068" cy="3007094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496119" y="389855"/>
            <a:ext cx="517029" cy="107603"/>
          </a:xfrm>
          <a:prstGeom prst="roundRect">
            <a:avLst>
              <a:gd name="adj" fmla="val 7905"/>
            </a:avLst>
          </a:prstGeom>
          <a:solidFill>
            <a:srgbClr val="D7F4E4"/>
          </a:solidFill>
          <a:ln/>
        </p:spPr>
      </p:sp>
      <p:sp>
        <p:nvSpPr>
          <p:cNvPr id="3" name="Text 1"/>
          <p:cNvSpPr/>
          <p:nvPr/>
        </p:nvSpPr>
        <p:spPr>
          <a:xfrm>
            <a:off x="538609" y="411063"/>
            <a:ext cx="889248" cy="65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ЦЕЛЬ ПРОЕКТА</a:t>
            </a:r>
            <a:endParaRPr lang="en-US" sz="400" dirty="0"/>
          </a:p>
        </p:txBody>
      </p:sp>
      <p:sp>
        <p:nvSpPr>
          <p:cNvPr id="4" name="Text 2"/>
          <p:cNvSpPr/>
          <p:nvPr/>
        </p:nvSpPr>
        <p:spPr>
          <a:xfrm>
            <a:off x="366809" y="511597"/>
            <a:ext cx="6421917" cy="314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Augmented Research: человек и ИИ в коллаборации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66809" y="1132172"/>
            <a:ext cx="3989412" cy="2026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Главная цель: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разработать, апробировать и валидировать универсальную методику семантического анализа научных текстов в парадигме </a:t>
            </a:r>
            <a:r>
              <a:rPr lang="en-US" sz="1600" b="1" dirty="0">
                <a:solidFill>
                  <a:srgbClr val="A9F00F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Augmented Research (Human + AI)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для образовательного процесса и исследовательской практики.</a:t>
            </a:r>
            <a:endParaRPr lang="en-US" sz="16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609" y="4213737"/>
            <a:ext cx="106263" cy="1062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2355" y="4100572"/>
            <a:ext cx="2457376" cy="2194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Воспроизводимый инструментарий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54633" y="4285396"/>
            <a:ext cx="2457376" cy="800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Система промптов + формальный пайплайн извлечения методологии из текста.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0573" y="4213737"/>
            <a:ext cx="106263" cy="10626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474319" y="4103009"/>
            <a:ext cx="2457450" cy="261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Эмпирическое доказательство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3474319" y="4364337"/>
            <a:ext cx="2457450" cy="642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Коллаборативная модель повышает точность, полноту и глубину анализа.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02611" y="4213737"/>
            <a:ext cx="106263" cy="10626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199666" y="4122944"/>
            <a:ext cx="2457376" cy="220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Устойчивые компетенции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6132317" y="4364337"/>
            <a:ext cx="2457376" cy="586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Критическая работа с </a:t>
            </a:r>
            <a:endParaRPr lang="ru-RU" sz="1200" dirty="0" smtClean="0">
              <a:solidFill>
                <a:srgbClr val="2C2821"/>
              </a:solidFill>
              <a:latin typeface="Lora" pitchFamily="34" charset="0"/>
              <a:ea typeface="Lora" pitchFamily="34" charset="-122"/>
              <a:cs typeface="Lora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200" dirty="0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ИИ-</a:t>
            </a:r>
            <a:r>
              <a:rPr lang="en-US" sz="1200" dirty="0" err="1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инструментами</a:t>
            </a:r>
            <a:r>
              <a:rPr lang="en-US" sz="1200" dirty="0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 студентов.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853678"/>
            <a:ext cx="628948" cy="215354"/>
          </a:xfrm>
          <a:prstGeom prst="roundRect">
            <a:avLst>
              <a:gd name="adj" fmla="val 7900"/>
            </a:avLst>
          </a:prstGeom>
          <a:solidFill>
            <a:srgbClr val="D7F4E4"/>
          </a:solidFill>
          <a:ln/>
        </p:spPr>
      </p:sp>
      <p:sp>
        <p:nvSpPr>
          <p:cNvPr id="3" name="Text 1"/>
          <p:cNvSpPr/>
          <p:nvPr/>
        </p:nvSpPr>
        <p:spPr>
          <a:xfrm>
            <a:off x="581174" y="896169"/>
            <a:ext cx="916037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ЗАДАЧИ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125736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Три блока проектных задач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496119" y="1781324"/>
            <a:ext cx="2622724" cy="2508424"/>
          </a:xfrm>
          <a:prstGeom prst="roundRect">
            <a:avLst>
              <a:gd name="adj" fmla="val 848"/>
            </a:avLst>
          </a:prstGeom>
          <a:solidFill>
            <a:srgbClr val="F0EDE6"/>
          </a:solidFill>
          <a:ln/>
        </p:spPr>
      </p:sp>
      <p:sp>
        <p:nvSpPr>
          <p:cNvPr id="6" name="Text 4"/>
          <p:cNvSpPr/>
          <p:nvPr/>
        </p:nvSpPr>
        <p:spPr>
          <a:xfrm>
            <a:off x="637877" y="1923083"/>
            <a:ext cx="2339206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🎓</a:t>
            </a:r>
            <a:r>
              <a:rPr lang="en-US" sz="13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Образовательные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37877" y="2234357"/>
            <a:ext cx="2339206" cy="1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Модульный курс «Цифровая семантика» на реальных текстах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Работа с </a:t>
            </a:r>
            <a:r>
              <a:rPr lang="en-US" sz="1100" dirty="0" err="1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DeepSeek</a:t>
            </a:r>
            <a:r>
              <a:rPr lang="en-US" sz="1100" dirty="0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, </a:t>
            </a: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Perplexity AI, SpaCy + BERT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Построение трёх форматов графов: knowledge graph, time-line, centric map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60601" y="1781324"/>
            <a:ext cx="2622724" cy="2508424"/>
          </a:xfrm>
          <a:prstGeom prst="roundRect">
            <a:avLst>
              <a:gd name="adj" fmla="val 848"/>
            </a:avLst>
          </a:prstGeom>
          <a:solidFill>
            <a:srgbClr val="F0EDE6"/>
          </a:solidFill>
          <a:ln/>
        </p:spPr>
      </p:sp>
      <p:sp>
        <p:nvSpPr>
          <p:cNvPr id="9" name="Text 7"/>
          <p:cNvSpPr/>
          <p:nvPr/>
        </p:nvSpPr>
        <p:spPr>
          <a:xfrm>
            <a:off x="3402360" y="1923083"/>
            <a:ext cx="2339206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🔬</a:t>
            </a:r>
            <a:r>
              <a:rPr lang="en-US" sz="13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Методологические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3402360" y="2234357"/>
            <a:ext cx="2339206" cy="1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Формальный пайплайн (SpaCy + BERT) как референтный эталон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Банк верифицированных промптов для разных жанров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Рубрикатор оценки: точность, полнота, глубина, структурированность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025083" y="1781324"/>
            <a:ext cx="2622724" cy="2508424"/>
          </a:xfrm>
          <a:prstGeom prst="roundRect">
            <a:avLst>
              <a:gd name="adj" fmla="val 848"/>
            </a:avLst>
          </a:prstGeom>
          <a:solidFill>
            <a:srgbClr val="F0EDE6"/>
          </a:solidFill>
          <a:ln/>
        </p:spPr>
      </p:sp>
      <p:sp>
        <p:nvSpPr>
          <p:cNvPr id="12" name="Text 10"/>
          <p:cNvSpPr/>
          <p:nvPr/>
        </p:nvSpPr>
        <p:spPr>
          <a:xfrm>
            <a:off x="6166842" y="1923083"/>
            <a:ext cx="2339206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📊</a:t>
            </a:r>
            <a:r>
              <a:rPr lang="en-US" sz="13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Исследовательские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166842" y="2234357"/>
            <a:ext cx="2339206" cy="1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Квази-эксперимент (ЭГ vs КГ, 4 текста, повторные замеры)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Измерение когнитивной нагрузки (NASA-TLX) и переноса компетенций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Статистическое сравнение: ручной → </a:t>
            </a:r>
            <a:r>
              <a:rPr lang="en-US" sz="1100" dirty="0" err="1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DeepSeek</a:t>
            </a:r>
            <a:r>
              <a:rPr lang="en-US" sz="1100" dirty="0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1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→ </a:t>
            </a:r>
            <a:r>
              <a:rPr lang="en-US" sz="1100" dirty="0" err="1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пайплайн+DeepSeek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32271"/>
            <a:ext cx="1302469" cy="195114"/>
          </a:xfrm>
          <a:prstGeom prst="roundRect">
            <a:avLst>
              <a:gd name="adj" fmla="val 7902"/>
            </a:avLst>
          </a:prstGeom>
          <a:solidFill>
            <a:srgbClr val="D7F4E4"/>
          </a:solidFill>
          <a:ln/>
        </p:spPr>
      </p:sp>
      <p:sp>
        <p:nvSpPr>
          <p:cNvPr id="3" name="Text 1"/>
          <p:cNvSpPr/>
          <p:nvPr/>
        </p:nvSpPr>
        <p:spPr>
          <a:xfrm>
            <a:off x="573137" y="470743"/>
            <a:ext cx="1605632" cy="118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КОНЦЕПТУАЛИЗАЦИЯ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96119" y="673894"/>
            <a:ext cx="8151763" cy="401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Augmented Research: распределение ролей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96119" y="1380902"/>
            <a:ext cx="3919165" cy="2369418"/>
          </a:xfrm>
          <a:prstGeom prst="roundRect">
            <a:avLst>
              <a:gd name="adj" fmla="val 813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0881" y="1385664"/>
            <a:ext cx="3909640" cy="34505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29394" y="1460227"/>
            <a:ext cx="1058019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Аспект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491853" y="1460227"/>
            <a:ext cx="1720304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Человек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016597" y="1460227"/>
            <a:ext cx="1722686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ИИ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00881" y="1730722"/>
            <a:ext cx="3909640" cy="7369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629394" y="1805285"/>
            <a:ext cx="1058019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Функция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91853" y="1805285"/>
            <a:ext cx="1263104" cy="587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Интерпретация, верификация, смыслопорождение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016597" y="1805285"/>
            <a:ext cx="1265486" cy="587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Извлечение, структурирование, визуализация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00881" y="2467645"/>
            <a:ext cx="3909640" cy="54099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629394" y="2542208"/>
            <a:ext cx="1058019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Контроль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491853" y="2542208"/>
            <a:ext cx="1263104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Стратегический — что ищем, почему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016597" y="2542208"/>
            <a:ext cx="1265486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Тактический — как быстро найти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00881" y="3008635"/>
            <a:ext cx="3909640" cy="7369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629394" y="3083198"/>
            <a:ext cx="1058019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Ошибки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491853" y="3083198"/>
            <a:ext cx="1263104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Выявляет и исправляет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016597" y="3083198"/>
            <a:ext cx="1265486" cy="587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Может генерировать (галлюцинации)</a:t>
            </a:r>
            <a:endParaRPr lang="en-US" sz="1000" dirty="0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9191" y="1366614"/>
            <a:ext cx="1901130" cy="1330077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4890492" y="1380902"/>
            <a:ext cx="1729829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Human-in-the-loop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4890492" y="1697980"/>
            <a:ext cx="1729829" cy="587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Каждый вывод ИИ проверяется по тексту с цитатой.</a:t>
            </a:r>
            <a:endParaRPr lang="en-US" sz="1000" dirty="0"/>
          </a:p>
        </p:txBody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51513" y="1366614"/>
            <a:ext cx="1901130" cy="1330077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6922815" y="1380902"/>
            <a:ext cx="1729829" cy="401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Формализация как основа</a:t>
            </a:r>
            <a:endParaRPr lang="en-US" sz="1250" dirty="0"/>
          </a:p>
        </p:txBody>
      </p:sp>
      <p:sp>
        <p:nvSpPr>
          <p:cNvPr id="27" name="Text 23"/>
          <p:cNvSpPr/>
          <p:nvPr/>
        </p:nvSpPr>
        <p:spPr>
          <a:xfrm>
            <a:off x="6922815" y="1898675"/>
            <a:ext cx="1729829" cy="783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Жёсткая онтология сущностей и связей обеспечивает воспроизводимость.</a:t>
            </a:r>
            <a:endParaRPr lang="en-US" sz="1000" dirty="0"/>
          </a:p>
        </p:txBody>
      </p:sp>
      <p:pic>
        <p:nvPicPr>
          <p:cNvPr id="2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19191" y="2900958"/>
            <a:ext cx="1901130" cy="947738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4890492" y="2915245"/>
            <a:ext cx="1729829" cy="401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Трёхслойная валидация</a:t>
            </a:r>
            <a:endParaRPr lang="en-US" sz="1250" dirty="0"/>
          </a:p>
        </p:txBody>
      </p:sp>
      <p:sp>
        <p:nvSpPr>
          <p:cNvPr id="30" name="Text 25"/>
          <p:cNvSpPr/>
          <p:nvPr/>
        </p:nvSpPr>
        <p:spPr>
          <a:xfrm>
            <a:off x="4890492" y="3433018"/>
            <a:ext cx="1729829" cy="401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Ручной анализ </a:t>
            </a:r>
            <a:r>
              <a:rPr lang="en-US" sz="10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↔</a:t>
            </a: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000" dirty="0" err="1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DeepSeek</a:t>
            </a:r>
            <a:r>
              <a:rPr lang="en-US" sz="1000" dirty="0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↔</a:t>
            </a: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формальный пайплайн.</a:t>
            </a:r>
            <a:endParaRPr lang="en-US" sz="1000" dirty="0"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1513" y="2900958"/>
            <a:ext cx="1901130" cy="947738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6922815" y="2915245"/>
            <a:ext cx="1729829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Визуализация</a:t>
            </a:r>
            <a:endParaRPr lang="en-US" sz="1250" dirty="0"/>
          </a:p>
        </p:txBody>
      </p:sp>
      <p:sp>
        <p:nvSpPr>
          <p:cNvPr id="33" name="Text 27"/>
          <p:cNvSpPr/>
          <p:nvPr/>
        </p:nvSpPr>
        <p:spPr>
          <a:xfrm>
            <a:off x="6922815" y="3232324"/>
            <a:ext cx="1729829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Графы делают неявные структуры явными.</a:t>
            </a:r>
            <a:endParaRPr lang="en-US" sz="1000" dirty="0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19191" y="4052962"/>
            <a:ext cx="3933453" cy="541586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4890492" y="4067249"/>
            <a:ext cx="3762152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Универсальность</a:t>
            </a:r>
            <a:endParaRPr lang="en-US" sz="1250" dirty="0"/>
          </a:p>
        </p:txBody>
      </p:sp>
      <p:sp>
        <p:nvSpPr>
          <p:cNvPr id="36" name="Text 29"/>
          <p:cNvSpPr/>
          <p:nvPr/>
        </p:nvSpPr>
        <p:spPr>
          <a:xfrm>
            <a:off x="4890492" y="4384328"/>
            <a:ext cx="3762152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Методика применима к текстам любой языковой природы.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6119" y="390748"/>
            <a:ext cx="1357164" cy="185142"/>
          </a:xfrm>
          <a:prstGeom prst="roundRect">
            <a:avLst>
              <a:gd name="adj" fmla="val 7897"/>
            </a:avLst>
          </a:prstGeom>
          <a:solidFill>
            <a:srgbClr val="D7F4E4"/>
          </a:solidFill>
          <a:ln/>
        </p:spPr>
      </p:sp>
      <p:sp>
        <p:nvSpPr>
          <p:cNvPr id="4" name="Text 1"/>
          <p:cNvSpPr/>
          <p:nvPr/>
        </p:nvSpPr>
        <p:spPr>
          <a:xfrm>
            <a:off x="569193" y="427286"/>
            <a:ext cx="1668214" cy="112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ТЕОРЕТИЧЕСКАЯ РАМКА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496119" y="617711"/>
            <a:ext cx="4722763" cy="3807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Три опорных блока теорий</a:t>
            </a:r>
            <a:endParaRPr lang="en-US" sz="2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1155427"/>
            <a:ext cx="4722763" cy="1250156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2657" y="1689125"/>
            <a:ext cx="182687" cy="18268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02296" y="1291530"/>
            <a:ext cx="3980483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Лингвистические теории текста</a:t>
            </a:r>
            <a:endParaRPr lang="en-US" sz="1150" dirty="0"/>
          </a:p>
        </p:txBody>
      </p:sp>
      <p:sp>
        <p:nvSpPr>
          <p:cNvPr id="9" name="Text 4"/>
          <p:cNvSpPr/>
          <p:nvPr/>
        </p:nvSpPr>
        <p:spPr>
          <a:xfrm>
            <a:off x="1102296" y="1544687"/>
            <a:ext cx="3980483" cy="7247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Коммуникативные функции Якобсона; 7 параметров текстуальности де Богранда; семиотические модальности Греймаса; методология анализа гибридности поэтического этнотекста (8 параметров Бородулиной).</a:t>
            </a:r>
            <a:endParaRPr lang="en-US" sz="9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119" y="2510210"/>
            <a:ext cx="4722763" cy="1068958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2657" y="2953345"/>
            <a:ext cx="182687" cy="18268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102296" y="2646313"/>
            <a:ext cx="3980483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Цифровая гуманитаристика</a:t>
            </a:r>
            <a:endParaRPr lang="en-US" sz="1150" dirty="0"/>
          </a:p>
        </p:txBody>
      </p:sp>
      <p:sp>
        <p:nvSpPr>
          <p:cNvPr id="13" name="Text 6"/>
          <p:cNvSpPr/>
          <p:nvPr/>
        </p:nvSpPr>
        <p:spPr>
          <a:xfrm>
            <a:off x="1102296" y="2899470"/>
            <a:ext cx="3980483" cy="543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Корпусная лингвистика (НКРЯ, CLARIN, Sketch Engine); семантический веб и графы знаний; NLP-методы: tokenization, POS-tagging, dependency parsing, NER, relation extraction.</a:t>
            </a:r>
            <a:endParaRPr lang="en-US" sz="95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6119" y="3683794"/>
            <a:ext cx="4722763" cy="1068958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2657" y="4126929"/>
            <a:ext cx="182687" cy="182687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1102296" y="3819897"/>
            <a:ext cx="3980483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Педагогика и когнитивистика</a:t>
            </a:r>
            <a:endParaRPr lang="en-US" sz="1150" dirty="0"/>
          </a:p>
        </p:txBody>
      </p:sp>
      <p:sp>
        <p:nvSpPr>
          <p:cNvPr id="17" name="Text 8"/>
          <p:cNvSpPr/>
          <p:nvPr/>
        </p:nvSpPr>
        <p:spPr>
          <a:xfrm>
            <a:off x="1102296" y="4073054"/>
            <a:ext cx="3980483" cy="543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Research-Based Learning (обучение через исследование); Human-AI Shared Regulation of Learning; теория когнитивной нагрузки Свеллера — ИИ снижает внешнюю нагрузку.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55042"/>
            <a:ext cx="771079" cy="205234"/>
          </a:xfrm>
          <a:prstGeom prst="roundRect">
            <a:avLst>
              <a:gd name="adj" fmla="val 7901"/>
            </a:avLst>
          </a:prstGeom>
          <a:solidFill>
            <a:srgbClr val="D7F4E4"/>
          </a:solidFill>
          <a:ln/>
        </p:spPr>
      </p:sp>
      <p:sp>
        <p:nvSpPr>
          <p:cNvPr id="3" name="Text 1"/>
          <p:cNvSpPr/>
          <p:nvPr/>
        </p:nvSpPr>
        <p:spPr>
          <a:xfrm>
            <a:off x="577155" y="495523"/>
            <a:ext cx="1066205" cy="124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ГИПОТЕЗЫ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711771"/>
            <a:ext cx="8151763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Четыре проверяемые гипотезы</a:t>
            </a:r>
            <a:endParaRPr lang="en-US" sz="26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327249"/>
            <a:ext cx="4011513" cy="161619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420801" y="1428601"/>
            <a:ext cx="162074" cy="2026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0230" y="1867644"/>
            <a:ext cx="3703290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Педагогическая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50230" y="2155999"/>
            <a:ext cx="3703290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Human+AI статистически значимо повышает </a:t>
            </a:r>
            <a:r>
              <a:rPr lang="en-US" sz="105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точность</a:t>
            </a: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(p &lt; 0.05) и </a:t>
            </a:r>
            <a:r>
              <a:rPr lang="en-US" sz="105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полноту</a:t>
            </a: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(p &lt; 0.05) выявления методологии по сравнению с ручным анализом.</a:t>
            </a:r>
            <a:endParaRPr lang="en-US" sz="10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6368" y="1327249"/>
            <a:ext cx="4011513" cy="161619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61051" y="1428601"/>
            <a:ext cx="162074" cy="2026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4790480" y="1867644"/>
            <a:ext cx="3703290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Техническая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790480" y="2155999"/>
            <a:ext cx="3703290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Пайплайн (SpaCy + BERT) </a:t>
            </a:r>
            <a:r>
              <a:rPr lang="en-US" sz="10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точнее</a:t>
            </a: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050" dirty="0" err="1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DeepSeek</a:t>
            </a:r>
            <a:r>
              <a:rPr lang="en-US" sz="1050" dirty="0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 zero-shot режиме при извлечении сущностей, но уступает в гибкости интерпретации.</a:t>
            </a:r>
            <a:endParaRPr lang="en-US" sz="10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3072185"/>
            <a:ext cx="4011513" cy="161619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420801" y="3173537"/>
            <a:ext cx="162074" cy="2026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650230" y="3612579"/>
            <a:ext cx="3703290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Когнитивная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650230" y="3900934"/>
            <a:ext cx="3703290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ЭГ демонстрирует более высокий </a:t>
            </a:r>
            <a:r>
              <a:rPr lang="en-US" sz="105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перенос компетенций</a:t>
            </a: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(анализ без ИИ через 1 неделю) и более низкую </a:t>
            </a:r>
            <a:r>
              <a:rPr lang="en-US" sz="105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когнитивную нагрузку</a:t>
            </a: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(NASA-TLX).</a:t>
            </a:r>
            <a:endParaRPr lang="en-US" sz="10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36368" y="3072185"/>
            <a:ext cx="4011513" cy="161619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561051" y="3173537"/>
            <a:ext cx="162074" cy="2026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4</a:t>
            </a:r>
            <a:endParaRPr lang="en-US" sz="1250" dirty="0"/>
          </a:p>
        </p:txBody>
      </p:sp>
      <p:sp>
        <p:nvSpPr>
          <p:cNvPr id="19" name="Text 13"/>
          <p:cNvSpPr/>
          <p:nvPr/>
        </p:nvSpPr>
        <p:spPr>
          <a:xfrm>
            <a:off x="4790480" y="3612579"/>
            <a:ext cx="3703290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Качественная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4790480" y="3900934"/>
            <a:ext cx="3703290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Три формата графов (knowledge graph, time-line, centric map) обеспечивают более глубокое структурное понимание текста, чем линейное конспектирование.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389855"/>
            <a:ext cx="817811" cy="107603"/>
          </a:xfrm>
          <a:prstGeom prst="roundRect">
            <a:avLst>
              <a:gd name="adj" fmla="val 7905"/>
            </a:avLst>
          </a:prstGeom>
          <a:solidFill>
            <a:srgbClr val="D7F4E4"/>
          </a:solidFill>
          <a:ln/>
        </p:spPr>
      </p:sp>
      <p:sp>
        <p:nvSpPr>
          <p:cNvPr id="3" name="Text 1"/>
          <p:cNvSpPr/>
          <p:nvPr/>
        </p:nvSpPr>
        <p:spPr>
          <a:xfrm>
            <a:off x="538608" y="240145"/>
            <a:ext cx="3414555" cy="236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ДИЗАЙН ЭКСПЕРИМЕНТА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96119" y="511597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Квази-эксперимент со смешанным дизайном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496119" y="825996"/>
            <a:ext cx="3989412" cy="168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Факторы и участники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96119" y="1071418"/>
            <a:ext cx="3989412" cy="14441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Межгрупповой: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ЭГ vs КГ · </a:t>
            </a:r>
            <a:r>
              <a:rPr lang="en-US" sz="16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Внутригрупповой: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ручной / </a:t>
            </a:r>
            <a:r>
              <a:rPr lang="en-US" sz="1600" dirty="0" err="1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DeepSeek</a:t>
            </a:r>
            <a:r>
              <a:rPr lang="en-US" sz="1600" dirty="0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/ </a:t>
            </a:r>
            <a:r>
              <a:rPr lang="en-US" sz="1600" dirty="0" err="1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пайплайн+DeepSeek</a:t>
            </a:r>
            <a:r>
              <a:rPr lang="en-US" sz="1600" dirty="0" smtClean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· </a:t>
            </a:r>
            <a:r>
              <a:rPr lang="en-US" sz="16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Временной: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4 текста + отсроченный тест</a:t>
            </a:r>
            <a:endParaRPr lang="en-US" sz="16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Участники:</a:t>
            </a: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30–40 магистрантов 45.04.02 «Прикладная лингвистика» (ТюмГУ), две группы по 15–20 чел. с выравниванием по предварительному тестированию.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96119" y="2962870"/>
            <a:ext cx="3989412" cy="269230"/>
          </a:xfrm>
          <a:prstGeom prst="roundRect">
            <a:avLst>
              <a:gd name="adj" fmla="val 3949"/>
            </a:avLst>
          </a:prstGeom>
          <a:solidFill>
            <a:srgbClr val="D7F4E4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61" y="3056111"/>
            <a:ext cx="88553" cy="708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96120" y="2515568"/>
            <a:ext cx="3918570" cy="1169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Порядок для ЭГ:</a:t>
            </a: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чтение → эталонный граф пайплайна → граф </a:t>
            </a:r>
            <a:r>
              <a:rPr lang="en-US" sz="1600" dirty="0" err="1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через</a:t>
            </a: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DeepSeek</a:t>
            </a:r>
            <a:r>
              <a:rPr lang="en-US" sz="1600" dirty="0" smtClean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→ сравнение → устный комментарий с цитатами.</a:t>
            </a:r>
            <a:endParaRPr lang="en-US" sz="16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 rotWithShape="1">
          <a:blip r:embed="rId4"/>
          <a:srcRect l="3528" r="5026"/>
          <a:stretch/>
        </p:blipFill>
        <p:spPr>
          <a:xfrm>
            <a:off x="4867565" y="286961"/>
            <a:ext cx="4075882" cy="4457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30783"/>
            <a:ext cx="1602284" cy="188565"/>
          </a:xfrm>
          <a:prstGeom prst="roundRect">
            <a:avLst>
              <a:gd name="adj" fmla="val 7894"/>
            </a:avLst>
          </a:prstGeom>
          <a:solidFill>
            <a:srgbClr val="D7F4E4"/>
          </a:solidFill>
          <a:ln/>
        </p:spPr>
      </p:sp>
      <p:sp>
        <p:nvSpPr>
          <p:cNvPr id="3" name="Text 1"/>
          <p:cNvSpPr/>
          <p:nvPr/>
        </p:nvSpPr>
        <p:spPr>
          <a:xfrm>
            <a:off x="570533" y="467990"/>
            <a:ext cx="1910655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ИНСТРУМЕНТЫ ИЗМЕРЕНИЯ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96119" y="662732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Система метрик и инструментов оценки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96119" y="1213024"/>
            <a:ext cx="8151763" cy="3499693"/>
          </a:xfrm>
          <a:prstGeom prst="roundRect">
            <a:avLst>
              <a:gd name="adj" fmla="val 532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0881" y="1217786"/>
            <a:ext cx="8142238" cy="32578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25004" y="1287661"/>
            <a:ext cx="330085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Что измеряем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721373" y="1287661"/>
            <a:ext cx="329847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Инструмент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815361" y="1287661"/>
            <a:ext cx="2160984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Шкала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500881" y="1543571"/>
            <a:ext cx="8142238" cy="32578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625004" y="1613446"/>
            <a:ext cx="330085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Точность выделения методологии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721373" y="1613446"/>
            <a:ext cx="329847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Экспертное сравнение с эталоном (пайплайн)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6815361" y="1613446"/>
            <a:ext cx="2160984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0–10 баллов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00881" y="1869356"/>
            <a:ext cx="8142238" cy="51182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625004" y="1939230"/>
            <a:ext cx="330085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Полнота описания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721373" y="1939230"/>
            <a:ext cx="2841278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% совпадения с эталонным списком параметров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815361" y="1939230"/>
            <a:ext cx="2160984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0–100%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0881" y="2381176"/>
            <a:ext cx="8142238" cy="51182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625004" y="2451050"/>
            <a:ext cx="330085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Глубина интерпретации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3721373" y="2451050"/>
            <a:ext cx="2841278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Рубрикатор эксперта (системные связи, объяснение причин)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6815361" y="2451050"/>
            <a:ext cx="2160984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0–10 баллов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00881" y="2892996"/>
            <a:ext cx="8142238" cy="51182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625004" y="2962870"/>
            <a:ext cx="330085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Структурированность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3721373" y="2962870"/>
            <a:ext cx="2841278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Качество графа (логичность, читаемость, типизация связей)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6815361" y="2962870"/>
            <a:ext cx="2160984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0–10 баллов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00881" y="3404815"/>
            <a:ext cx="8142238" cy="32578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625004" y="3474690"/>
            <a:ext cx="330085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Время выполнения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3721373" y="3474690"/>
            <a:ext cx="329847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Хронометраж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815361" y="3474690"/>
            <a:ext cx="2160984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секунды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00881" y="3730600"/>
            <a:ext cx="8142238" cy="32578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625004" y="3800475"/>
            <a:ext cx="330085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Когнитивная нагрузка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3721373" y="3800475"/>
            <a:ext cx="329847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NASA-TLX (6 шкал)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6815361" y="3800475"/>
            <a:ext cx="2160984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0–100 баллов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500881" y="4056385"/>
            <a:ext cx="8142238" cy="32578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625004" y="4126260"/>
            <a:ext cx="330085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Уверенность студента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3721373" y="4126260"/>
            <a:ext cx="329847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Самооценка по Лайкерту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6815361" y="4126260"/>
            <a:ext cx="2160984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1–5 баллов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500881" y="4382170"/>
            <a:ext cx="8142238" cy="32578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9" name="Text 37"/>
          <p:cNvSpPr/>
          <p:nvPr/>
        </p:nvSpPr>
        <p:spPr>
          <a:xfrm>
            <a:off x="625004" y="4452045"/>
            <a:ext cx="330085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Качество переноса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3721373" y="4452045"/>
            <a:ext cx="329847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Анализ Текста 5 без ИИ через 1 неделю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815361" y="4452045"/>
            <a:ext cx="2160984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0–10 баллов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25119" y="193964"/>
            <a:ext cx="4073572" cy="353947"/>
          </a:xfrm>
          <a:prstGeom prst="roundRect">
            <a:avLst>
              <a:gd name="adj" fmla="val 7899"/>
            </a:avLst>
          </a:prstGeom>
          <a:solidFill>
            <a:srgbClr val="D7F4E4"/>
          </a:solidFill>
          <a:ln/>
        </p:spPr>
      </p:sp>
      <p:sp>
        <p:nvSpPr>
          <p:cNvPr id="4" name="Text 1"/>
          <p:cNvSpPr/>
          <p:nvPr/>
        </p:nvSpPr>
        <p:spPr>
          <a:xfrm>
            <a:off x="3925081" y="193964"/>
            <a:ext cx="4073610" cy="327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ХОД ЭКСПЕРИМЕНТА · ОЖИДАЕМЫЕ РЕЗУЛЬТАТЫ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3925119" y="570012"/>
            <a:ext cx="4722763" cy="276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Четыре этапа и ожидаемые эффекты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024759" y="929953"/>
            <a:ext cx="9525" cy="1601093"/>
          </a:xfrm>
          <a:prstGeom prst="roundRect">
            <a:avLst>
              <a:gd name="adj" fmla="val 139535"/>
            </a:avLst>
          </a:prstGeom>
          <a:solidFill>
            <a:srgbClr val="D6D3CC"/>
          </a:solidFill>
          <a:ln/>
        </p:spPr>
      </p:sp>
      <p:sp>
        <p:nvSpPr>
          <p:cNvPr id="7" name="Shape 4"/>
          <p:cNvSpPr/>
          <p:nvPr/>
        </p:nvSpPr>
        <p:spPr>
          <a:xfrm>
            <a:off x="4114912" y="1024830"/>
            <a:ext cx="265807" cy="9525"/>
          </a:xfrm>
          <a:prstGeom prst="roundRect">
            <a:avLst>
              <a:gd name="adj" fmla="val 139535"/>
            </a:avLst>
          </a:prstGeom>
          <a:solidFill>
            <a:srgbClr val="D6D3CC"/>
          </a:solidFill>
          <a:ln/>
        </p:spPr>
      </p:sp>
      <p:sp>
        <p:nvSpPr>
          <p:cNvPr id="8" name="Shape 5"/>
          <p:cNvSpPr/>
          <p:nvPr/>
        </p:nvSpPr>
        <p:spPr>
          <a:xfrm>
            <a:off x="3925081" y="929953"/>
            <a:ext cx="199355" cy="199355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9" name="Text 6"/>
          <p:cNvSpPr/>
          <p:nvPr/>
        </p:nvSpPr>
        <p:spPr>
          <a:xfrm>
            <a:off x="3958270" y="946547"/>
            <a:ext cx="132904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467820" y="960388"/>
            <a:ext cx="4180061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Этап 1 · Подготовка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467820" y="1131987"/>
            <a:ext cx="4180061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Пайплайн, промпты, эталоны, обучение ЭГ.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114912" y="1452786"/>
            <a:ext cx="265807" cy="9525"/>
          </a:xfrm>
          <a:prstGeom prst="roundRect">
            <a:avLst>
              <a:gd name="adj" fmla="val 139535"/>
            </a:avLst>
          </a:prstGeom>
          <a:solidFill>
            <a:srgbClr val="D6D3CC"/>
          </a:solidFill>
          <a:ln/>
        </p:spPr>
      </p:sp>
      <p:sp>
        <p:nvSpPr>
          <p:cNvPr id="13" name="Shape 10"/>
          <p:cNvSpPr/>
          <p:nvPr/>
        </p:nvSpPr>
        <p:spPr>
          <a:xfrm>
            <a:off x="3925081" y="1357908"/>
            <a:ext cx="199355" cy="199355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14" name="Text 11"/>
          <p:cNvSpPr/>
          <p:nvPr/>
        </p:nvSpPr>
        <p:spPr>
          <a:xfrm>
            <a:off x="3958270" y="1374502"/>
            <a:ext cx="132904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467820" y="1388343"/>
            <a:ext cx="4180061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Этап 2 · Замеры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467820" y="1559942"/>
            <a:ext cx="4180061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 текста, 4 недели, занятия 90 мин.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114912" y="1880741"/>
            <a:ext cx="265807" cy="9525"/>
          </a:xfrm>
          <a:prstGeom prst="roundRect">
            <a:avLst>
              <a:gd name="adj" fmla="val 139535"/>
            </a:avLst>
          </a:prstGeom>
          <a:solidFill>
            <a:srgbClr val="D6D3CC"/>
          </a:solidFill>
          <a:ln/>
        </p:spPr>
      </p:sp>
      <p:sp>
        <p:nvSpPr>
          <p:cNvPr id="18" name="Shape 15"/>
          <p:cNvSpPr/>
          <p:nvPr/>
        </p:nvSpPr>
        <p:spPr>
          <a:xfrm>
            <a:off x="3925081" y="1785863"/>
            <a:ext cx="199355" cy="199355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19" name="Text 16"/>
          <p:cNvSpPr/>
          <p:nvPr/>
        </p:nvSpPr>
        <p:spPr>
          <a:xfrm>
            <a:off x="3958270" y="1802457"/>
            <a:ext cx="132904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4467820" y="1816298"/>
            <a:ext cx="4180061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Этап 3 · Перенос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467820" y="1987897"/>
            <a:ext cx="4180061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Тест без ИИ через 1 неделю.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114912" y="2308696"/>
            <a:ext cx="265807" cy="9525"/>
          </a:xfrm>
          <a:prstGeom prst="roundRect">
            <a:avLst>
              <a:gd name="adj" fmla="val 139535"/>
            </a:avLst>
          </a:prstGeom>
          <a:solidFill>
            <a:srgbClr val="D6D3CC"/>
          </a:solidFill>
          <a:ln/>
        </p:spPr>
      </p:sp>
      <p:sp>
        <p:nvSpPr>
          <p:cNvPr id="23" name="Shape 20"/>
          <p:cNvSpPr/>
          <p:nvPr/>
        </p:nvSpPr>
        <p:spPr>
          <a:xfrm>
            <a:off x="3925081" y="2213818"/>
            <a:ext cx="199355" cy="199355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24" name="Text 21"/>
          <p:cNvSpPr/>
          <p:nvPr/>
        </p:nvSpPr>
        <p:spPr>
          <a:xfrm>
            <a:off x="3958270" y="2230413"/>
            <a:ext cx="132904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467820" y="2244254"/>
            <a:ext cx="4180061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Этап 4 · Обработка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4467820" y="2415853"/>
            <a:ext cx="4180061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Слепая оценка, t-критерий, ANOVA.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3749965" y="2593330"/>
            <a:ext cx="4897917" cy="579090"/>
          </a:xfrm>
          <a:prstGeom prst="roundRect">
            <a:avLst>
              <a:gd name="adj" fmla="val 2295"/>
            </a:avLst>
          </a:prstGeom>
          <a:solidFill>
            <a:srgbClr val="F0EDE6"/>
          </a:solidFill>
          <a:ln/>
        </p:spPr>
      </p:sp>
      <p:sp>
        <p:nvSpPr>
          <p:cNvPr id="28" name="Text 25"/>
          <p:cNvSpPr/>
          <p:nvPr/>
        </p:nvSpPr>
        <p:spPr>
          <a:xfrm>
            <a:off x="3749965" y="2681882"/>
            <a:ext cx="4809363" cy="171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Научные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3749965" y="2853482"/>
            <a:ext cx="4809364" cy="374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Валидированная методика Augmented Research; банк промптов; пайплайн; статья в рецензируемом журнале.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3749965" y="3227784"/>
            <a:ext cx="5227780" cy="463897"/>
          </a:xfrm>
          <a:prstGeom prst="roundRect">
            <a:avLst>
              <a:gd name="adj" fmla="val 2865"/>
            </a:avLst>
          </a:prstGeom>
          <a:solidFill>
            <a:srgbClr val="F0EDE6"/>
          </a:solidFill>
          <a:ln/>
        </p:spPr>
      </p:sp>
      <p:sp>
        <p:nvSpPr>
          <p:cNvPr id="31" name="Text 28"/>
          <p:cNvSpPr/>
          <p:nvPr/>
        </p:nvSpPr>
        <p:spPr>
          <a:xfrm>
            <a:off x="3749965" y="3316336"/>
            <a:ext cx="4809363" cy="171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Образовательные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3749965" y="3487936"/>
            <a:ext cx="4809363" cy="2037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Модульный курс; компетенции Human+AI; методические рекомендации.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3749965" y="3747046"/>
            <a:ext cx="5329380" cy="463897"/>
          </a:xfrm>
          <a:prstGeom prst="roundRect">
            <a:avLst>
              <a:gd name="adj" fmla="val 2865"/>
            </a:avLst>
          </a:prstGeom>
          <a:solidFill>
            <a:srgbClr val="F0EDE6"/>
          </a:solidFill>
          <a:ln/>
        </p:spPr>
      </p:sp>
      <p:sp>
        <p:nvSpPr>
          <p:cNvPr id="34" name="Text 31"/>
          <p:cNvSpPr/>
          <p:nvPr/>
        </p:nvSpPr>
        <p:spPr>
          <a:xfrm>
            <a:off x="3749965" y="3835597"/>
            <a:ext cx="5329380" cy="430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Социальные</a:t>
            </a:r>
            <a:endParaRPr lang="en-US" sz="1050" dirty="0"/>
          </a:p>
        </p:txBody>
      </p:sp>
      <p:sp>
        <p:nvSpPr>
          <p:cNvPr id="35" name="Text 32"/>
          <p:cNvSpPr/>
          <p:nvPr/>
        </p:nvSpPr>
        <p:spPr>
          <a:xfrm>
            <a:off x="3749965" y="4007197"/>
            <a:ext cx="5329380" cy="259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Повышение конкурентоспособности выпускников; критическое отношение к ИИ.</a:t>
            </a:r>
            <a:endParaRPr lang="en-US" sz="1050" dirty="0"/>
          </a:p>
        </p:txBody>
      </p:sp>
      <p:sp>
        <p:nvSpPr>
          <p:cNvPr id="36" name="Shape 33"/>
          <p:cNvSpPr/>
          <p:nvPr/>
        </p:nvSpPr>
        <p:spPr>
          <a:xfrm>
            <a:off x="3749965" y="4266307"/>
            <a:ext cx="5329380" cy="463897"/>
          </a:xfrm>
          <a:prstGeom prst="roundRect">
            <a:avLst>
              <a:gd name="adj" fmla="val 2865"/>
            </a:avLst>
          </a:prstGeom>
          <a:solidFill>
            <a:srgbClr val="F0EDE6"/>
          </a:solidFill>
          <a:ln/>
        </p:spPr>
      </p:sp>
      <p:sp>
        <p:nvSpPr>
          <p:cNvPr id="37" name="Text 34"/>
          <p:cNvSpPr/>
          <p:nvPr/>
        </p:nvSpPr>
        <p:spPr>
          <a:xfrm>
            <a:off x="3749965" y="4266305"/>
            <a:ext cx="4809363" cy="23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Практические</a:t>
            </a:r>
            <a:endParaRPr lang="en-US" sz="1050" dirty="0"/>
          </a:p>
        </p:txBody>
      </p:sp>
      <p:sp>
        <p:nvSpPr>
          <p:cNvPr id="38" name="Text 35"/>
          <p:cNvSpPr/>
          <p:nvPr/>
        </p:nvSpPr>
        <p:spPr>
          <a:xfrm>
            <a:off x="3749965" y="4526459"/>
            <a:ext cx="4809363" cy="2037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Открытый репозиторий; модель для других вузов; основа для PhD-исследований.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853</Words>
  <Application>Microsoft Office PowerPoint</Application>
  <PresentationFormat>Экран (16:9)</PresentationFormat>
  <Paragraphs>157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Montserrat Medium</vt:lpstr>
      <vt:lpstr>Lora Bold</vt:lpstr>
      <vt:lpstr>Inter Light</vt:lpstr>
      <vt:lpstr>Inter Bold</vt:lpstr>
      <vt:lpstr>Lora</vt:lpstr>
      <vt:lpstr>Alice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HP</cp:lastModifiedBy>
  <cp:revision>5</cp:revision>
  <dcterms:created xsi:type="dcterms:W3CDTF">2026-07-12T22:11:55Z</dcterms:created>
  <dcterms:modified xsi:type="dcterms:W3CDTF">2026-07-13T09:05:39Z</dcterms:modified>
</cp:coreProperties>
</file>