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5143500" type="screen16x9"/>
  <p:notesSz cx="51435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Inter" panose="020B0604020202020204" charset="0"/>
      <p:regular r:id="rId19"/>
    </p:embeddedFont>
    <p:embeddedFont>
      <p:font typeface="Inter Bold" panose="020B0604020202020204" charset="0"/>
      <p:regular r:id="rId20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44" d="100"/>
          <a:sy n="144" d="100"/>
        </p:scale>
        <p:origin x="576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5835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1357015"/>
            <a:ext cx="4722763" cy="13289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b="1" kern="0" spc="-84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Инвестиционный симулятор рынка недвижимости </a:t>
            </a:r>
            <a:endParaRPr lang="en-US" sz="2750" dirty="0"/>
          </a:p>
        </p:txBody>
      </p:sp>
      <p:sp>
        <p:nvSpPr>
          <p:cNvPr id="4" name="Text 1"/>
          <p:cNvSpPr/>
          <p:nvPr/>
        </p:nvSpPr>
        <p:spPr>
          <a:xfrm>
            <a:off x="496119" y="2898577"/>
            <a:ext cx="517996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kern="0" spc="-22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Вилков Иван Николаевич</a:t>
            </a:r>
            <a:endParaRPr lang="en-US" sz="1100" dirty="0"/>
          </a:p>
        </p:txBody>
      </p:sp>
      <p:sp>
        <p:nvSpPr>
          <p:cNvPr id="5" name="Shape 2"/>
          <p:cNvSpPr/>
          <p:nvPr/>
        </p:nvSpPr>
        <p:spPr>
          <a:xfrm>
            <a:off x="496119" y="3284860"/>
            <a:ext cx="3529533" cy="215354"/>
          </a:xfrm>
          <a:prstGeom prst="roundRect">
            <a:avLst>
              <a:gd name="adj" fmla="val 22119"/>
            </a:avLst>
          </a:prstGeom>
          <a:solidFill>
            <a:srgbClr val="DADBF1"/>
          </a:solidFill>
          <a:ln/>
        </p:spPr>
      </p:sp>
      <p:sp>
        <p:nvSpPr>
          <p:cNvPr id="6" name="Text 3"/>
          <p:cNvSpPr/>
          <p:nvPr/>
        </p:nvSpPr>
        <p:spPr>
          <a:xfrm>
            <a:off x="581174" y="3327350"/>
            <a:ext cx="3816623" cy="130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850" kern="0" spc="-22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ЭКОНОМИКА И УПРАВЛЕНИЕ НЕДВИЖИМОСТЬЮ (ЭЛЕКТИВ)</a:t>
            </a:r>
            <a:endParaRPr lang="en-US" sz="850" dirty="0"/>
          </a:p>
        </p:txBody>
      </p:sp>
      <p:sp>
        <p:nvSpPr>
          <p:cNvPr id="7" name="Shape 4"/>
          <p:cNvSpPr/>
          <p:nvPr/>
        </p:nvSpPr>
        <p:spPr>
          <a:xfrm>
            <a:off x="496119" y="3571056"/>
            <a:ext cx="3312914" cy="215354"/>
          </a:xfrm>
          <a:prstGeom prst="roundRect">
            <a:avLst>
              <a:gd name="adj" fmla="val 22119"/>
            </a:avLst>
          </a:prstGeom>
          <a:noFill/>
          <a:ln w="4763">
            <a:solidFill>
              <a:srgbClr val="4950BC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581174" y="3613547"/>
            <a:ext cx="3600004" cy="1303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6000"/>
              </a:lnSpc>
              <a:buNone/>
            </a:pPr>
            <a:r>
              <a:rPr lang="en-US" sz="850" kern="0" spc="-22" dirty="0">
                <a:solidFill>
                  <a:srgbClr val="4950BC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ПРОЕКТИРОВАНИЕ ПЕДАГОГИЧЕСКОГО ЭКСПЕРИМЕНТА</a:t>
            </a:r>
            <a:endParaRPr lang="en-US" sz="8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3925119" y="429964"/>
            <a:ext cx="4722763" cy="387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400" b="1" kern="0" spc="-73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Актуальность и проблема</a:t>
            </a:r>
            <a:endParaRPr lang="en-US" sz="2400" dirty="0"/>
          </a:p>
        </p:txBody>
      </p:sp>
      <p:sp>
        <p:nvSpPr>
          <p:cNvPr id="4" name="Text 1"/>
          <p:cNvSpPr/>
          <p:nvPr/>
        </p:nvSpPr>
        <p:spPr>
          <a:xfrm>
            <a:off x="3925119" y="860896"/>
            <a:ext cx="4722763" cy="1938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kern="0" spc="-37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Проблемное поле:</a:t>
            </a:r>
            <a:endParaRPr lang="en-US" sz="1200" dirty="0"/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25119" y="1217488"/>
            <a:ext cx="4722763" cy="648593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120530" y="1355750"/>
            <a:ext cx="4389090" cy="372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50" kern="0" spc="-2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Студенты усваивают теорию, но не умеют применять её в динамичной, рисковой среде.</a:t>
            </a:r>
            <a:endParaRPr lang="en-US" sz="950" dirty="0"/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25119" y="1974577"/>
            <a:ext cx="4722763" cy="648593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4120530" y="2112838"/>
            <a:ext cx="4389090" cy="372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50" kern="0" spc="-2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Существующие кейсы статичны, не учитывают макроэкономические шоки и долгосрочные последствия.</a:t>
            </a:r>
            <a:endParaRPr lang="en-US" sz="950" dirty="0"/>
          </a:p>
        </p:txBody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925119" y="2731666"/>
            <a:ext cx="4722763" cy="648593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4120530" y="2869927"/>
            <a:ext cx="4389090" cy="372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50" kern="0" spc="-2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Нет навыков управления портфелем, оценки рисков, работы с неполной информацией.</a:t>
            </a:r>
            <a:endParaRPr lang="en-US" sz="950" dirty="0"/>
          </a:p>
        </p:txBody>
      </p:sp>
      <p:pic>
        <p:nvPicPr>
          <p:cNvPr id="11" name="Image 4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925119" y="3488754"/>
            <a:ext cx="4722763" cy="462558"/>
          </a:xfrm>
          <a:prstGeom prst="rect">
            <a:avLst/>
          </a:prstGeom>
        </p:spPr>
      </p:pic>
      <p:sp>
        <p:nvSpPr>
          <p:cNvPr id="12" name="Text 5"/>
          <p:cNvSpPr/>
          <p:nvPr/>
        </p:nvSpPr>
        <p:spPr>
          <a:xfrm>
            <a:off x="4120530" y="3627016"/>
            <a:ext cx="4389090" cy="1860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50" kern="0" spc="-2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Слабая мотивация из-за абстрактности заданий.</a:t>
            </a:r>
            <a:endParaRPr lang="en-US" sz="950" dirty="0"/>
          </a:p>
        </p:txBody>
      </p:sp>
      <p:sp>
        <p:nvSpPr>
          <p:cNvPr id="13" name="Shape 6"/>
          <p:cNvSpPr/>
          <p:nvPr/>
        </p:nvSpPr>
        <p:spPr>
          <a:xfrm>
            <a:off x="3925119" y="4073351"/>
            <a:ext cx="4722763" cy="640110"/>
          </a:xfrm>
          <a:prstGeom prst="roundRect">
            <a:avLst>
              <a:gd name="adj" fmla="val 8139"/>
            </a:avLst>
          </a:prstGeom>
          <a:solidFill>
            <a:srgbClr val="DADBF1"/>
          </a:solidFill>
          <a:ln/>
        </p:spPr>
      </p:sp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49092" y="4248373"/>
            <a:ext cx="155004" cy="123974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4328071" y="4212803"/>
            <a:ext cx="4195837" cy="37207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5000"/>
              </a:lnSpc>
              <a:buNone/>
            </a:pPr>
            <a:r>
              <a:rPr lang="en-US" sz="950" b="1" kern="0" spc="-2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Основное </a:t>
            </a:r>
            <a:r>
              <a:rPr lang="ru-RU" sz="950" b="1" kern="0" spc="-2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противоречие:</a:t>
            </a:r>
            <a:r>
              <a:rPr lang="en-US" sz="950" kern="0" spc="-2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r>
              <a:rPr lang="ru-RU" sz="950" kern="0" spc="-2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знания</a:t>
            </a:r>
            <a:r>
              <a:rPr lang="en-US" sz="950" kern="0" spc="-20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есть, а способность действовать в условиях неопределённости не формируется.</a:t>
            </a:r>
            <a:endParaRPr lang="en-US" sz="950"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FC1F08C-DF64-4F8C-ABFE-89EFDB1C49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3519487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C86DBF69-CC3F-422F-91EB-9BBC80C9D3E5}"/>
              </a:ext>
            </a:extLst>
          </p:cNvPr>
          <p:cNvSpPr/>
          <p:nvPr/>
        </p:nvSpPr>
        <p:spPr>
          <a:xfrm>
            <a:off x="8004313" y="4835500"/>
            <a:ext cx="1086678" cy="2672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945207"/>
            <a:ext cx="8151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b="1" kern="0" spc="-84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Цель и образовательные результаты</a:t>
            </a:r>
            <a:endParaRPr lang="en-US" sz="2750" dirty="0"/>
          </a:p>
        </p:txBody>
      </p:sp>
      <p:sp>
        <p:nvSpPr>
          <p:cNvPr id="3" name="Shape 1"/>
          <p:cNvSpPr/>
          <p:nvPr/>
        </p:nvSpPr>
        <p:spPr>
          <a:xfrm>
            <a:off x="394022" y="1600795"/>
            <a:ext cx="4107135" cy="2597497"/>
          </a:xfrm>
          <a:prstGeom prst="roundRect">
            <a:avLst>
              <a:gd name="adj" fmla="val 3930"/>
            </a:avLst>
          </a:prstGeom>
          <a:solidFill>
            <a:srgbClr val="4950BC"/>
          </a:solidFill>
          <a:ln/>
        </p:spPr>
      </p:sp>
      <p:sp>
        <p:nvSpPr>
          <p:cNvPr id="4" name="Text 2"/>
          <p:cNvSpPr/>
          <p:nvPr/>
        </p:nvSpPr>
        <p:spPr>
          <a:xfrm>
            <a:off x="535781" y="1742554"/>
            <a:ext cx="3823618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kern="0" spc="-42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Цель эксперимента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535781" y="2105769"/>
            <a:ext cx="3823618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kern="0" spc="-22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Доказательно оценить, как ИИ-симулятор и ИИ-тьютор влияют на качество инвестиционных решений студентов.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4749701" y="1742554"/>
            <a:ext cx="390294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1350" b="1" kern="0" spc="-42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Образовательные</a:t>
            </a:r>
            <a:r>
              <a:rPr lang="en-US" sz="1350" b="1" kern="0" spc="-42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</a:t>
            </a:r>
            <a:r>
              <a:rPr lang="ru-RU" sz="1350" b="1" kern="0" spc="-42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результаты</a:t>
            </a:r>
            <a:endParaRPr lang="ru-RU" sz="1350" dirty="0"/>
          </a:p>
        </p:txBody>
      </p:sp>
      <p:sp>
        <p:nvSpPr>
          <p:cNvPr id="7" name="Text 5"/>
          <p:cNvSpPr/>
          <p:nvPr/>
        </p:nvSpPr>
        <p:spPr>
          <a:xfrm>
            <a:off x="4749701" y="2105769"/>
            <a:ext cx="3902943" cy="100637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kern="0" spc="-22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Умение анализировать рынок, выбирать стратегии, работать с рисками.</a:t>
            </a:r>
            <a:endParaRPr lang="en-US" sz="11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kern="0" spc="-22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Навыки прогнозирования и аргументации.</a:t>
            </a:r>
            <a:endParaRPr lang="en-US" sz="11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kern="0" spc="-22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Развитие системного мышления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4749701" y="3253904"/>
            <a:ext cx="390294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kern="0" spc="-42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Дополнительный эффект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4749701" y="3617119"/>
            <a:ext cx="3902943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kern="0" spc="-22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Формирование метакогнитивных навыков через рефлексию.</a:t>
            </a:r>
            <a:endParaRPr lang="en-US" sz="1100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17C47C80-38E5-4817-942C-7FD42458B73C}"/>
              </a:ext>
            </a:extLst>
          </p:cNvPr>
          <p:cNvSpPr/>
          <p:nvPr/>
        </p:nvSpPr>
        <p:spPr>
          <a:xfrm>
            <a:off x="8004313" y="4835500"/>
            <a:ext cx="1086678" cy="2672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972592"/>
            <a:ext cx="8151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b="1" kern="0" spc="-84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Исследовательский вопрос и гипотеза</a:t>
            </a:r>
            <a:endParaRPr lang="en-US" sz="2750" dirty="0"/>
          </a:p>
        </p:txBody>
      </p:sp>
      <p:sp>
        <p:nvSpPr>
          <p:cNvPr id="3" name="Text 1"/>
          <p:cNvSpPr/>
          <p:nvPr/>
        </p:nvSpPr>
        <p:spPr>
          <a:xfrm>
            <a:off x="708720" y="1858566"/>
            <a:ext cx="7939162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b="1" kern="0" spc="-22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Исследовательский вопрос:</a:t>
            </a:r>
            <a:r>
              <a:rPr lang="en-US" sz="1100" kern="0" spc="-22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Как использование ИИ-симулятора (с макроэкономическими сценариями) влияет на способность студентов обоснованно принимать инвестиционные решения в условиях неопределённости?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496119" y="1699096"/>
            <a:ext cx="19050" cy="772567"/>
          </a:xfrm>
          <a:prstGeom prst="roundRect">
            <a:avLst>
              <a:gd name="adj" fmla="val 50000"/>
            </a:avLst>
          </a:prstGeom>
          <a:solidFill>
            <a:srgbClr val="4950BC"/>
          </a:solidFill>
          <a:ln/>
        </p:spPr>
      </p:sp>
      <p:sp>
        <p:nvSpPr>
          <p:cNvPr id="5" name="Text 3"/>
          <p:cNvSpPr/>
          <p:nvPr/>
        </p:nvSpPr>
        <p:spPr>
          <a:xfrm>
            <a:off x="496119" y="2772891"/>
            <a:ext cx="390294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kern="0" spc="-42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Гипотеза (базовая)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496119" y="3136106"/>
            <a:ext cx="3902943" cy="68044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kern="0" spc="-22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Внедрение симулятора повышает качество обоснования решений и точность прогнозов за счёт наглядной обратной связи.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647605" y="2631132"/>
            <a:ext cx="4107135" cy="1539776"/>
          </a:xfrm>
          <a:prstGeom prst="roundRect">
            <a:avLst>
              <a:gd name="adj" fmla="val 6629"/>
            </a:avLst>
          </a:prstGeom>
          <a:solidFill>
            <a:srgbClr val="4950BC"/>
          </a:solidFill>
          <a:ln/>
        </p:spPr>
      </p:sp>
      <p:sp>
        <p:nvSpPr>
          <p:cNvPr id="8" name="Text 6"/>
          <p:cNvSpPr/>
          <p:nvPr/>
        </p:nvSpPr>
        <p:spPr>
          <a:xfrm>
            <a:off x="4789363" y="2772891"/>
            <a:ext cx="3823618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kern="0" spc="-42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Гипотеза (усиленная, с ИИ-тьютором)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4789363" y="3136106"/>
            <a:ext cx="3823618" cy="9072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kern="0" spc="-22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Добавление ИИ-персоны, организующей рефлексивный диалог, дополнительно улучшает глубину аргументации, выявление рисков и перенос стратегий в новые контексты.</a:t>
            </a:r>
            <a:endParaRPr lang="en-US" sz="1100" dirty="0"/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7364E724-D0A8-4528-8F9E-A7014DF92FA5}"/>
              </a:ext>
            </a:extLst>
          </p:cNvPr>
          <p:cNvSpPr/>
          <p:nvPr/>
        </p:nvSpPr>
        <p:spPr>
          <a:xfrm>
            <a:off x="8004313" y="4835500"/>
            <a:ext cx="1086678" cy="2672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0"/>
            <a:ext cx="3429000" cy="51435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496119" y="407119"/>
            <a:ext cx="4722763" cy="422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650" b="1" kern="0" spc="-8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Теоретическая рамка</a:t>
            </a:r>
            <a:endParaRPr lang="en-US" sz="2650" dirty="0"/>
          </a:p>
        </p:txBody>
      </p:sp>
      <p:sp>
        <p:nvSpPr>
          <p:cNvPr id="4" name="Shape 1"/>
          <p:cNvSpPr/>
          <p:nvPr/>
        </p:nvSpPr>
        <p:spPr>
          <a:xfrm>
            <a:off x="496119" y="1022598"/>
            <a:ext cx="4722763" cy="779115"/>
          </a:xfrm>
          <a:prstGeom prst="roundRect">
            <a:avLst>
              <a:gd name="adj" fmla="val 7284"/>
            </a:avLst>
          </a:prstGeom>
          <a:solidFill>
            <a:srgbClr val="DADBF1"/>
          </a:solidFill>
          <a:ln w="4763">
            <a:solidFill>
              <a:srgbClr val="C0C1D7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635943" y="1162422"/>
            <a:ext cx="4443115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kern="0" spc="-4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Деятельностный подход</a:t>
            </a:r>
            <a:endParaRPr lang="en-US" sz="1300" dirty="0"/>
          </a:p>
        </p:txBody>
      </p:sp>
      <p:sp>
        <p:nvSpPr>
          <p:cNvPr id="6" name="Text 3"/>
          <p:cNvSpPr/>
          <p:nvPr/>
        </p:nvSpPr>
        <p:spPr>
          <a:xfrm>
            <a:off x="635943" y="1450777"/>
            <a:ext cx="4443115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50" kern="0" spc="-2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Симулятор как инструмент, опосредующий деятельность.</a:t>
            </a:r>
            <a:endParaRPr lang="en-US" sz="1050" dirty="0"/>
          </a:p>
        </p:txBody>
      </p:sp>
      <p:sp>
        <p:nvSpPr>
          <p:cNvPr id="7" name="Shape 4"/>
          <p:cNvSpPr/>
          <p:nvPr/>
        </p:nvSpPr>
        <p:spPr>
          <a:xfrm>
            <a:off x="496119" y="1930450"/>
            <a:ext cx="4722763" cy="779115"/>
          </a:xfrm>
          <a:prstGeom prst="roundRect">
            <a:avLst>
              <a:gd name="adj" fmla="val 7284"/>
            </a:avLst>
          </a:prstGeom>
          <a:solidFill>
            <a:srgbClr val="DADBF1"/>
          </a:solidFill>
          <a:ln w="4763">
            <a:solidFill>
              <a:srgbClr val="C0C1D7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635943" y="2070274"/>
            <a:ext cx="4443115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kern="0" spc="-4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Ситуационное обучение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635943" y="2358628"/>
            <a:ext cx="4443115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50" kern="0" spc="-2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Аутентичная среда рынка.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96119" y="2838301"/>
            <a:ext cx="4722763" cy="990228"/>
          </a:xfrm>
          <a:prstGeom prst="roundRect">
            <a:avLst>
              <a:gd name="adj" fmla="val 5731"/>
            </a:avLst>
          </a:prstGeom>
          <a:solidFill>
            <a:srgbClr val="DADBF1"/>
          </a:solidFill>
          <a:ln w="4763">
            <a:solidFill>
              <a:srgbClr val="C0C1D7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635943" y="2978125"/>
            <a:ext cx="4443115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kern="0" spc="-4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Теория когнитивной нагрузки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635943" y="3266480"/>
            <a:ext cx="4443115" cy="4222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50" kern="0" spc="-2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Автоматизация расчётов освобождает ресурсы для стратегического мышления.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496119" y="3957265"/>
            <a:ext cx="4722763" cy="779115"/>
          </a:xfrm>
          <a:prstGeom prst="roundRect">
            <a:avLst>
              <a:gd name="adj" fmla="val 7284"/>
            </a:avLst>
          </a:prstGeom>
          <a:solidFill>
            <a:srgbClr val="DADBF1"/>
          </a:solidFill>
          <a:ln w="4763">
            <a:solidFill>
              <a:srgbClr val="C0C1D7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35943" y="4097089"/>
            <a:ext cx="4443115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kern="0" spc="-4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Теория саморегуляции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635943" y="4385444"/>
            <a:ext cx="4443115" cy="21111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050" kern="0" spc="-21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Обратная связь развивает метакогнитивные навыки.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478929"/>
            <a:ext cx="8151763" cy="4014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500" b="1" kern="0" spc="-76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Дизайн эксперимента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496119" y="1113234"/>
            <a:ext cx="8151763" cy="522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27000"/>
              </a:lnSpc>
              <a:spcAft>
                <a:spcPts val="1000"/>
              </a:spcAft>
              <a:buNone/>
            </a:pPr>
            <a:r>
              <a:rPr lang="en-US" sz="1000" b="1" kern="0" spc="-2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Дизайн:</a:t>
            </a:r>
            <a:r>
              <a:rPr lang="en-US" sz="1000" kern="0" spc="-2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квазиэксперимент с пред-тестом и пост-тестом (возможно, с контрольной группой).</a:t>
            </a:r>
            <a:endParaRPr lang="en-US" sz="1000" dirty="0"/>
          </a:p>
          <a:p>
            <a:pPr marL="0" indent="0" algn="l">
              <a:lnSpc>
                <a:spcPct val="127000"/>
              </a:lnSpc>
              <a:buNone/>
            </a:pPr>
            <a:r>
              <a:rPr lang="en-US" sz="1000" b="1" kern="0" spc="-2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Участники:</a:t>
            </a:r>
            <a:r>
              <a:rPr lang="en-US" sz="1000" kern="0" spc="-2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студенты электива (20–30 чел.), команды по 2–4 чел.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496119" y="1810643"/>
            <a:ext cx="8151763" cy="200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b="1" kern="0" spc="-38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Этапы:</a:t>
            </a:r>
            <a:endParaRPr lang="en-US" sz="1250" dirty="0"/>
          </a:p>
        </p:txBody>
      </p:sp>
      <p:sp>
        <p:nvSpPr>
          <p:cNvPr id="5" name="Text 3"/>
          <p:cNvSpPr/>
          <p:nvPr/>
        </p:nvSpPr>
        <p:spPr>
          <a:xfrm>
            <a:off x="496119" y="2185913"/>
            <a:ext cx="256952" cy="16058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000" kern="0" spc="-30" dirty="0">
                <a:solidFill>
                  <a:srgbClr val="272525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01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496119" y="2389956"/>
            <a:ext cx="2639616" cy="14288"/>
          </a:xfrm>
          <a:prstGeom prst="rect">
            <a:avLst/>
          </a:prstGeom>
          <a:solidFill>
            <a:srgbClr val="4950BC"/>
          </a:solidFill>
          <a:ln/>
        </p:spPr>
      </p:sp>
      <p:sp>
        <p:nvSpPr>
          <p:cNvPr id="7" name="Text 5"/>
          <p:cNvSpPr/>
          <p:nvPr/>
        </p:nvSpPr>
        <p:spPr>
          <a:xfrm>
            <a:off x="496119" y="2482751"/>
            <a:ext cx="2639616" cy="200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b="1" kern="0" spc="-38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T0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496119" y="2753246"/>
            <a:ext cx="2639616" cy="3918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00" kern="0" spc="-2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Решение стандартного кейса + анкета самооценки.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3252118" y="2185913"/>
            <a:ext cx="256952" cy="16058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000" kern="0" spc="-30" dirty="0">
                <a:solidFill>
                  <a:srgbClr val="272525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02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3252118" y="2389956"/>
            <a:ext cx="2639690" cy="14288"/>
          </a:xfrm>
          <a:prstGeom prst="rect">
            <a:avLst/>
          </a:prstGeom>
          <a:solidFill>
            <a:srgbClr val="4950BC"/>
          </a:solidFill>
          <a:ln/>
        </p:spPr>
      </p:sp>
      <p:sp>
        <p:nvSpPr>
          <p:cNvPr id="11" name="Text 9"/>
          <p:cNvSpPr/>
          <p:nvPr/>
        </p:nvSpPr>
        <p:spPr>
          <a:xfrm>
            <a:off x="3252118" y="2482751"/>
            <a:ext cx="2639690" cy="200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b="1" kern="0" spc="-38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Симуляция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3252118" y="2753246"/>
            <a:ext cx="2639690" cy="3918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00" kern="0" spc="-2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 раундов (1 раунд = 1 год), решения по портфелю, обратная связь от ИИ-тьютора.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6008191" y="2185913"/>
            <a:ext cx="256952" cy="16058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000" kern="0" spc="-30" dirty="0">
                <a:solidFill>
                  <a:srgbClr val="272525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03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6008191" y="2389956"/>
            <a:ext cx="2639690" cy="14288"/>
          </a:xfrm>
          <a:prstGeom prst="rect">
            <a:avLst/>
          </a:prstGeom>
          <a:solidFill>
            <a:srgbClr val="4950BC"/>
          </a:solidFill>
          <a:ln/>
        </p:spPr>
      </p:sp>
      <p:sp>
        <p:nvSpPr>
          <p:cNvPr id="15" name="Text 13"/>
          <p:cNvSpPr/>
          <p:nvPr/>
        </p:nvSpPr>
        <p:spPr>
          <a:xfrm>
            <a:off x="6008191" y="2482751"/>
            <a:ext cx="2639690" cy="200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b="1" kern="0" spc="-38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T1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6008191" y="2753246"/>
            <a:ext cx="2639690" cy="3918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00" kern="0" spc="-2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Новый кейс, защита стратегии, повторная анкета.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496119" y="3415978"/>
            <a:ext cx="8151763" cy="200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b="1" kern="0" spc="-38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Измеряемые показатели:</a:t>
            </a:r>
            <a:endParaRPr lang="en-US" sz="1250" dirty="0"/>
          </a:p>
        </p:txBody>
      </p:sp>
      <p:sp>
        <p:nvSpPr>
          <p:cNvPr id="18" name="Shape 16"/>
          <p:cNvSpPr/>
          <p:nvPr/>
        </p:nvSpPr>
        <p:spPr>
          <a:xfrm>
            <a:off x="496119" y="3791248"/>
            <a:ext cx="1950616" cy="873249"/>
          </a:xfrm>
          <a:prstGeom prst="roundRect">
            <a:avLst>
              <a:gd name="adj" fmla="val 6179"/>
            </a:avLst>
          </a:prstGeom>
          <a:solidFill>
            <a:srgbClr val="FFFFFF"/>
          </a:solidFill>
          <a:ln w="14288">
            <a:solidFill>
              <a:srgbClr val="C0C1D7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38845" y="3933974"/>
            <a:ext cx="1665163" cy="3918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00" kern="0" spc="-2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Качество аргументации (экспертная оценка)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2563118" y="3791248"/>
            <a:ext cx="1950690" cy="873249"/>
          </a:xfrm>
          <a:prstGeom prst="roundRect">
            <a:avLst>
              <a:gd name="adj" fmla="val 6179"/>
            </a:avLst>
          </a:prstGeom>
          <a:solidFill>
            <a:srgbClr val="FFFFFF"/>
          </a:solidFill>
          <a:ln w="14288">
            <a:solidFill>
              <a:srgbClr val="C0C1D7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705844" y="3933974"/>
            <a:ext cx="1665238" cy="58779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00" kern="0" spc="-2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Точность прогнозов (сравнение ожидаемой и фактической доходности)</a:t>
            </a:r>
            <a:endParaRPr lang="en-US" sz="1000" dirty="0"/>
          </a:p>
        </p:txBody>
      </p:sp>
      <p:sp>
        <p:nvSpPr>
          <p:cNvPr id="22" name="Shape 20"/>
          <p:cNvSpPr/>
          <p:nvPr/>
        </p:nvSpPr>
        <p:spPr>
          <a:xfrm>
            <a:off x="4630192" y="3791248"/>
            <a:ext cx="1950616" cy="873249"/>
          </a:xfrm>
          <a:prstGeom prst="roundRect">
            <a:avLst>
              <a:gd name="adj" fmla="val 6179"/>
            </a:avLst>
          </a:prstGeom>
          <a:solidFill>
            <a:srgbClr val="FFFFFF"/>
          </a:solidFill>
          <a:ln w="14288">
            <a:solidFill>
              <a:srgbClr val="C0C1D7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772918" y="3933974"/>
            <a:ext cx="1665163" cy="1959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00" kern="0" spc="-2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Итоговый капитал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6697191" y="3791248"/>
            <a:ext cx="1950690" cy="873249"/>
          </a:xfrm>
          <a:prstGeom prst="roundRect">
            <a:avLst>
              <a:gd name="adj" fmla="val 6179"/>
            </a:avLst>
          </a:prstGeom>
          <a:solidFill>
            <a:srgbClr val="FFFFFF"/>
          </a:solidFill>
          <a:ln w="14288">
            <a:solidFill>
              <a:srgbClr val="C0C1D7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39917" y="3933974"/>
            <a:ext cx="1665238" cy="3918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00" kern="0" spc="-2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Вовлечённость и самооценка</a:t>
            </a:r>
            <a:endParaRPr lang="en-US" sz="1000" dirty="0"/>
          </a:p>
        </p:txBody>
      </p:sp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342598EF-FBC6-4827-AE75-8C9D4B3BB5EB}"/>
              </a:ext>
            </a:extLst>
          </p:cNvPr>
          <p:cNvSpPr/>
          <p:nvPr/>
        </p:nvSpPr>
        <p:spPr>
          <a:xfrm>
            <a:off x="8004313" y="4835500"/>
            <a:ext cx="1086678" cy="2672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667866"/>
            <a:ext cx="8151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b="1" kern="0" spc="-84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ИИ-архитектура</a:t>
            </a:r>
            <a:endParaRPr lang="en-US" sz="2750" dirty="0"/>
          </a:p>
        </p:txBody>
      </p:sp>
      <p:sp>
        <p:nvSpPr>
          <p:cNvPr id="3" name="Text 1"/>
          <p:cNvSpPr/>
          <p:nvPr/>
        </p:nvSpPr>
        <p:spPr>
          <a:xfrm>
            <a:off x="496119" y="1394371"/>
            <a:ext cx="8608963" cy="2268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b="1" kern="0" spc="-22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Тип ИИ:</a:t>
            </a:r>
            <a:r>
              <a:rPr lang="en-US" sz="1100" kern="0" spc="-22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гибрид – симулятор + аналитика + агентный пайплайн + ИИ-персона (тьютор).</a:t>
            </a:r>
            <a:endParaRPr lang="en-US" sz="1100" dirty="0"/>
          </a:p>
        </p:txBody>
      </p:sp>
      <p:sp>
        <p:nvSpPr>
          <p:cNvPr id="4" name="Shape 2"/>
          <p:cNvSpPr/>
          <p:nvPr/>
        </p:nvSpPr>
        <p:spPr>
          <a:xfrm>
            <a:off x="394022" y="1780654"/>
            <a:ext cx="4107135" cy="2694980"/>
          </a:xfrm>
          <a:prstGeom prst="roundRect">
            <a:avLst>
              <a:gd name="adj" fmla="val 3788"/>
            </a:avLst>
          </a:prstGeom>
          <a:solidFill>
            <a:srgbClr val="4950BC"/>
          </a:solidFill>
          <a:ln/>
        </p:spPr>
      </p:sp>
      <p:sp>
        <p:nvSpPr>
          <p:cNvPr id="5" name="Text 3"/>
          <p:cNvSpPr/>
          <p:nvPr/>
        </p:nvSpPr>
        <p:spPr>
          <a:xfrm>
            <a:off x="535781" y="1922413"/>
            <a:ext cx="3823618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kern="0" spc="-42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Структура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535781" y="2285628"/>
            <a:ext cx="3823618" cy="21404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b="1" kern="0" spc="-22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Ядро</a:t>
            </a:r>
            <a:r>
              <a:rPr lang="en-US" sz="1100" kern="0" spc="-22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– модель динамики рынка (формулы изменения цен, аренды, макрофакторы).</a:t>
            </a:r>
            <a:endParaRPr lang="en-US" sz="11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b="1" kern="0" spc="-22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Сценарии</a:t>
            </a:r>
            <a:r>
              <a:rPr lang="en-US" sz="1100" kern="0" spc="-22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– загружаемые макроэкономические прогнозы.</a:t>
            </a:r>
            <a:endParaRPr lang="en-US" sz="11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b="1" kern="0" spc="-22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ИИ-тьютор</a:t>
            </a:r>
            <a:r>
              <a:rPr lang="en-US" sz="1100" kern="0" spc="-22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– LLM, который: даёт аналитический обзор перед раундом; задаёт уточняющие вопросы; после раунда предоставляет персонализированную обратную связь; проводит итоговое собеседование-защиту.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4749701" y="1922413"/>
            <a:ext cx="390294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kern="0" spc="-42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Формализация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4749701" y="2285628"/>
            <a:ext cx="3902943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kern="0" spc="-22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Чёткие правила игры, формулы, ограничения, протокол взаимодействия.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4749701" y="2881015"/>
            <a:ext cx="390294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kern="0" spc="-42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Семантический лифт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4749701" y="3244230"/>
            <a:ext cx="3902943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kern="0" spc="-22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Интерпретация сценариев, рефлексия, связь с теорией, обоснование стратегий.</a:t>
            </a:r>
            <a:endParaRPr lang="en-US" sz="1100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5D6A5812-B614-4073-B096-CDECA9077663}"/>
              </a:ext>
            </a:extLst>
          </p:cNvPr>
          <p:cNvSpPr/>
          <p:nvPr/>
        </p:nvSpPr>
        <p:spPr>
          <a:xfrm>
            <a:off x="8004313" y="4835500"/>
            <a:ext cx="1086678" cy="2672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869900"/>
            <a:ext cx="8151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b="1" kern="0" spc="-84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Уровень и планка эксперимента</a:t>
            </a:r>
            <a:endParaRPr lang="en-US" sz="2750" dirty="0"/>
          </a:p>
        </p:txBody>
      </p:sp>
      <p:sp>
        <p:nvSpPr>
          <p:cNvPr id="3" name="Text 1"/>
          <p:cNvSpPr/>
          <p:nvPr/>
        </p:nvSpPr>
        <p:spPr>
          <a:xfrm>
            <a:off x="496119" y="1596405"/>
            <a:ext cx="8151763" cy="4536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100" b="1" kern="0" spc="-22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Текущий уровень – 4 (ИИ как тренажёр функции):</a:t>
            </a:r>
            <a:r>
              <a:rPr lang="en-US" sz="1100" kern="0" spc="-22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цикл попытка → обратная связь → критерий → исправление → новая попытка → след → рефлексия.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96119" y="2351261"/>
            <a:ext cx="390294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kern="0" spc="-42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Что реально меняется</a:t>
            </a:r>
            <a:endParaRPr lang="en-US" sz="1350" dirty="0"/>
          </a:p>
        </p:txBody>
      </p:sp>
      <p:sp>
        <p:nvSpPr>
          <p:cNvPr id="5" name="Text 3"/>
          <p:cNvSpPr/>
          <p:nvPr/>
        </p:nvSpPr>
        <p:spPr>
          <a:xfrm>
            <a:off x="496119" y="2714476"/>
            <a:ext cx="3902943" cy="15095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kern="0" spc="-22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Деятельность студентов (от пассивного к активному управлению)</a:t>
            </a:r>
            <a:endParaRPr lang="en-US" sz="11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kern="0" spc="-22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Характер обратной связи (мгновенная, персонализированная)</a:t>
            </a:r>
            <a:endParaRPr lang="en-US" sz="11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kern="0" spc="-22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Роль преподавателя (тьютор-наблюдатель)</a:t>
            </a:r>
            <a:endParaRPr lang="en-US" sz="11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kern="0" spc="-22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Оценивание (процесс, а не только результат)</a:t>
            </a:r>
            <a:endParaRPr lang="en-US" sz="1100" dirty="0"/>
          </a:p>
        </p:txBody>
      </p:sp>
      <p:sp>
        <p:nvSpPr>
          <p:cNvPr id="6" name="Shape 4"/>
          <p:cNvSpPr/>
          <p:nvPr/>
        </p:nvSpPr>
        <p:spPr>
          <a:xfrm>
            <a:off x="4647605" y="2209502"/>
            <a:ext cx="4107135" cy="2064097"/>
          </a:xfrm>
          <a:prstGeom prst="roundRect">
            <a:avLst>
              <a:gd name="adj" fmla="val 4945"/>
            </a:avLst>
          </a:prstGeom>
          <a:solidFill>
            <a:srgbClr val="4950BC"/>
          </a:solidFill>
          <a:ln/>
        </p:spPr>
      </p:sp>
      <p:sp>
        <p:nvSpPr>
          <p:cNvPr id="7" name="Text 5"/>
          <p:cNvSpPr/>
          <p:nvPr/>
        </p:nvSpPr>
        <p:spPr>
          <a:xfrm>
            <a:off x="4789363" y="2351261"/>
            <a:ext cx="3823618" cy="44291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kern="0" spc="-42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Потенциальный подъём на уровень 5 – архитектура курса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4789363" y="2935932"/>
            <a:ext cx="3823618" cy="1055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kern="0" spc="-22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Несколько ИИ-ролей (критик, аналитик)</a:t>
            </a:r>
            <a:endParaRPr lang="en-US" sz="11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kern="0" spc="-22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Единое цифровое пространство</a:t>
            </a:r>
            <a:endParaRPr lang="en-US" sz="11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kern="0" spc="-22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Интеграция с внешними данными</a:t>
            </a:r>
            <a:endParaRPr lang="en-US" sz="11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kern="0" spc="-22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Внешние эксперты</a:t>
            </a:r>
            <a:endParaRPr lang="en-US" sz="1100" dirty="0"/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18A4D1E5-2467-40EA-AAAE-1C24B24E4F1B}"/>
              </a:ext>
            </a:extLst>
          </p:cNvPr>
          <p:cNvSpPr/>
          <p:nvPr/>
        </p:nvSpPr>
        <p:spPr>
          <a:xfrm>
            <a:off x="8004313" y="4835500"/>
            <a:ext cx="1086678" cy="2672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1073721"/>
            <a:ext cx="8151763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750" b="1" kern="0" spc="-84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Риски деградации и меры удержания</a:t>
            </a:r>
            <a:endParaRPr lang="en-US" sz="2750" dirty="0"/>
          </a:p>
        </p:txBody>
      </p:sp>
      <p:sp>
        <p:nvSpPr>
          <p:cNvPr id="3" name="Text 1"/>
          <p:cNvSpPr/>
          <p:nvPr/>
        </p:nvSpPr>
        <p:spPr>
          <a:xfrm>
            <a:off x="496119" y="1871067"/>
            <a:ext cx="390294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kern="0" spc="-42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Где может деградировать</a:t>
            </a:r>
            <a:endParaRPr lang="en-US" sz="1350" dirty="0"/>
          </a:p>
        </p:txBody>
      </p:sp>
      <p:sp>
        <p:nvSpPr>
          <p:cNvPr id="4" name="Text 2"/>
          <p:cNvSpPr/>
          <p:nvPr/>
        </p:nvSpPr>
        <p:spPr>
          <a:xfrm>
            <a:off x="496119" y="2234282"/>
            <a:ext cx="3902943" cy="133230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kern="0" spc="-22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Игра без рефлексии → развлечение</a:t>
            </a:r>
            <a:endParaRPr lang="en-US" sz="11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kern="0" spc="-22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ИИ даёт готовые ответы → подмена мышления</a:t>
            </a:r>
            <a:endParaRPr lang="en-US" sz="11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kern="0" spc="-22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Оценка только по капиталу → рискованные стратегии</a:t>
            </a:r>
            <a:endParaRPr lang="en-US" sz="11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kern="0" spc="-22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Отсутствие логов → нет данных для анализа</a:t>
            </a:r>
            <a:endParaRPr lang="en-US" sz="11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kern="0" spc="-22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Технические сбои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4647605" y="1729308"/>
            <a:ext cx="4107135" cy="2340471"/>
          </a:xfrm>
          <a:prstGeom prst="roundRect">
            <a:avLst>
              <a:gd name="adj" fmla="val 4361"/>
            </a:avLst>
          </a:prstGeom>
          <a:solidFill>
            <a:srgbClr val="4950BC"/>
          </a:solidFill>
          <a:ln/>
        </p:spPr>
      </p:sp>
      <p:sp>
        <p:nvSpPr>
          <p:cNvPr id="6" name="Text 4"/>
          <p:cNvSpPr/>
          <p:nvPr/>
        </p:nvSpPr>
        <p:spPr>
          <a:xfrm>
            <a:off x="4789363" y="1871067"/>
            <a:ext cx="3823618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50" b="1" kern="0" spc="-42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Что удерживать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4789363" y="2234282"/>
            <a:ext cx="3823618" cy="17859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kern="0" spc="-22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Обязательное письменное обоснование каждого решения</a:t>
            </a:r>
            <a:endParaRPr lang="en-US" sz="11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kern="0" spc="-22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Рефлексивный диалог с ИИ-тьютором</a:t>
            </a:r>
            <a:endParaRPr lang="en-US" sz="11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kern="0" spc="-22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Критерии оценки, включающие аргументацию, риски, адаптивность</a:t>
            </a:r>
            <a:endParaRPr lang="en-US" sz="11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kern="0" spc="-22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Регулярные групповые обсуждения</a:t>
            </a:r>
            <a:endParaRPr lang="en-US" sz="1100" dirty="0"/>
          </a:p>
          <a:p>
            <a:pPr marL="223520" indent="-223520" algn="l">
              <a:lnSpc>
                <a:spcPct val="133000"/>
              </a:lnSpc>
              <a:buSzPct val="100000"/>
              <a:buChar char="•"/>
            </a:pPr>
            <a:r>
              <a:rPr lang="en-US" sz="1100" kern="0" spc="-22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Прозрачность и стабильность симулятора</a:t>
            </a:r>
            <a:endParaRPr lang="en-US" sz="1100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ED5BF0A3-1AB6-4B08-80AC-F497F694DF05}"/>
              </a:ext>
            </a:extLst>
          </p:cNvPr>
          <p:cNvSpPr/>
          <p:nvPr/>
        </p:nvSpPr>
        <p:spPr>
          <a:xfrm>
            <a:off x="8004313" y="4835500"/>
            <a:ext cx="1086678" cy="2672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423193"/>
            <a:ext cx="8151763" cy="3668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300" b="1" kern="0" spc="-69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Паттерны и масштабируемость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496119" y="828898"/>
            <a:ext cx="8151763" cy="1834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kern="0" spc="-35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Ключевые паттерны решения:</a:t>
            </a:r>
            <a:endParaRPr lang="en-US" sz="115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6119" y="1158106"/>
            <a:ext cx="4027289" cy="848320"/>
          </a:xfrm>
          <a:prstGeom prst="rect">
            <a:avLst/>
          </a:prstGeom>
        </p:spPr>
      </p:pic>
      <p:sp>
        <p:nvSpPr>
          <p:cNvPr id="5" name="Text 2"/>
          <p:cNvSpPr/>
          <p:nvPr/>
        </p:nvSpPr>
        <p:spPr>
          <a:xfrm>
            <a:off x="684907" y="1289745"/>
            <a:ext cx="3706862" cy="1834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kern="0" spc="-35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Course persona / tutor</a:t>
            </a:r>
            <a:endParaRPr lang="en-US" sz="1150" dirty="0"/>
          </a:p>
        </p:txBody>
      </p:sp>
      <p:sp>
        <p:nvSpPr>
          <p:cNvPr id="6" name="Text 3"/>
          <p:cNvSpPr/>
          <p:nvPr/>
        </p:nvSpPr>
        <p:spPr>
          <a:xfrm>
            <a:off x="684907" y="1531441"/>
            <a:ext cx="3706862" cy="3433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900" kern="0" spc="-18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ИИ-тьютор как педагогический участник, индивидуализирующий обучение.</a:t>
            </a:r>
            <a:endParaRPr lang="en-US" sz="90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20592" y="1158106"/>
            <a:ext cx="4027289" cy="848320"/>
          </a:xfrm>
          <a:prstGeom prst="rect">
            <a:avLst/>
          </a:prstGeom>
        </p:spPr>
      </p:pic>
      <p:sp>
        <p:nvSpPr>
          <p:cNvPr id="8" name="Text 4"/>
          <p:cNvSpPr/>
          <p:nvPr/>
        </p:nvSpPr>
        <p:spPr>
          <a:xfrm>
            <a:off x="4809381" y="1289745"/>
            <a:ext cx="3706862" cy="1834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kern="0" spc="-35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Project studio / research pipeline</a:t>
            </a:r>
            <a:endParaRPr lang="en-US" sz="1150" dirty="0"/>
          </a:p>
        </p:txBody>
      </p:sp>
      <p:sp>
        <p:nvSpPr>
          <p:cNvPr id="9" name="Text 5"/>
          <p:cNvSpPr/>
          <p:nvPr/>
        </p:nvSpPr>
        <p:spPr>
          <a:xfrm>
            <a:off x="4809381" y="1531441"/>
            <a:ext cx="3706862" cy="3433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900" kern="0" spc="-18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Проектная среда для исследования рынка, развивающая практические навыки.</a:t>
            </a:r>
            <a:endParaRPr lang="en-US" sz="900" dirty="0"/>
          </a:p>
        </p:txBody>
      </p:sp>
      <p:sp>
        <p:nvSpPr>
          <p:cNvPr id="10" name="Text 6"/>
          <p:cNvSpPr/>
          <p:nvPr/>
        </p:nvSpPr>
        <p:spPr>
          <a:xfrm>
            <a:off x="496119" y="2212925"/>
            <a:ext cx="3932709" cy="1834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kern="0" spc="-35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Локальный охват</a:t>
            </a:r>
            <a:endParaRPr lang="en-US" sz="1150" dirty="0"/>
          </a:p>
        </p:txBody>
      </p:sp>
      <p:sp>
        <p:nvSpPr>
          <p:cNvPr id="11" name="Text 7"/>
          <p:cNvSpPr/>
          <p:nvPr/>
        </p:nvSpPr>
        <p:spPr>
          <a:xfrm>
            <a:off x="496119" y="2493541"/>
            <a:ext cx="3932709" cy="78871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82880" indent="-182880" algn="l">
              <a:lnSpc>
                <a:spcPct val="122000"/>
              </a:lnSpc>
              <a:buSzPct val="100000"/>
              <a:buChar char="•"/>
            </a:pPr>
            <a:r>
              <a:rPr lang="en-US" sz="900" kern="0" spc="-18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Дисциплина «Экономика и управление недвижимостью»</a:t>
            </a:r>
            <a:endParaRPr lang="en-US" sz="900" dirty="0"/>
          </a:p>
          <a:p>
            <a:pPr marL="182880" indent="-182880" algn="l">
              <a:lnSpc>
                <a:spcPct val="122000"/>
              </a:lnSpc>
              <a:buSzPct val="100000"/>
              <a:buChar char="•"/>
            </a:pPr>
            <a:r>
              <a:rPr lang="en-US" sz="900" kern="0" spc="-18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Разработанный симулятор и сценарии</a:t>
            </a:r>
            <a:endParaRPr lang="en-US" sz="900" dirty="0"/>
          </a:p>
          <a:p>
            <a:pPr marL="182880" indent="-182880" algn="l">
              <a:lnSpc>
                <a:spcPct val="122000"/>
              </a:lnSpc>
              <a:buSzPct val="100000"/>
              <a:buChar char="•"/>
            </a:pPr>
            <a:r>
              <a:rPr lang="en-US" sz="900" kern="0" spc="-18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Целевая группа студентов</a:t>
            </a:r>
            <a:endParaRPr lang="en-US" sz="900" dirty="0"/>
          </a:p>
          <a:p>
            <a:pPr marL="182880" indent="-182880" algn="l">
              <a:lnSpc>
                <a:spcPct val="122000"/>
              </a:lnSpc>
              <a:buSzPct val="100000"/>
              <a:buChar char="•"/>
            </a:pPr>
            <a:r>
              <a:rPr lang="en-US" sz="900" kern="0" spc="-18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Определенный временной отрезок эксперимента</a:t>
            </a:r>
            <a:endParaRPr lang="en-US" sz="900" dirty="0"/>
          </a:p>
        </p:txBody>
      </p:sp>
      <p:sp>
        <p:nvSpPr>
          <p:cNvPr id="12" name="Shape 8"/>
          <p:cNvSpPr/>
          <p:nvPr/>
        </p:nvSpPr>
        <p:spPr>
          <a:xfrm>
            <a:off x="4635401" y="2115741"/>
            <a:ext cx="4101778" cy="1200522"/>
          </a:xfrm>
          <a:prstGeom prst="roundRect">
            <a:avLst>
              <a:gd name="adj" fmla="val 7041"/>
            </a:avLst>
          </a:prstGeom>
          <a:solidFill>
            <a:srgbClr val="4950BC"/>
          </a:solidFill>
          <a:ln/>
        </p:spPr>
      </p:sp>
      <p:sp>
        <p:nvSpPr>
          <p:cNvPr id="13" name="Text 9"/>
          <p:cNvSpPr/>
          <p:nvPr/>
        </p:nvSpPr>
        <p:spPr>
          <a:xfrm>
            <a:off x="4752752" y="2212925"/>
            <a:ext cx="3867076" cy="1834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kern="0" spc="-35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Что масштабируется</a:t>
            </a:r>
            <a:endParaRPr lang="en-US" sz="1150" dirty="0"/>
          </a:p>
        </p:txBody>
      </p:sp>
      <p:sp>
        <p:nvSpPr>
          <p:cNvPr id="14" name="Text 10"/>
          <p:cNvSpPr/>
          <p:nvPr/>
        </p:nvSpPr>
        <p:spPr>
          <a:xfrm>
            <a:off x="4752752" y="2493541"/>
            <a:ext cx="3867076" cy="78871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182880" indent="-182880" algn="l">
              <a:lnSpc>
                <a:spcPct val="122000"/>
              </a:lnSpc>
              <a:buSzPct val="100000"/>
              <a:buChar char="•"/>
            </a:pPr>
            <a:r>
              <a:rPr lang="en-US" sz="900" kern="0" spc="-18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Методология симуляционного обучения в целом</a:t>
            </a:r>
            <a:endParaRPr lang="en-US" sz="900" dirty="0"/>
          </a:p>
          <a:p>
            <a:pPr marL="182880" indent="-182880" algn="l">
              <a:lnSpc>
                <a:spcPct val="122000"/>
              </a:lnSpc>
              <a:buSzPct val="100000"/>
              <a:buChar char="•"/>
            </a:pPr>
            <a:r>
              <a:rPr lang="en-US" sz="900" kern="0" spc="-18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Архитектура ИИ-тьютора для различных курсов</a:t>
            </a:r>
            <a:endParaRPr lang="en-US" sz="900" dirty="0"/>
          </a:p>
          <a:p>
            <a:pPr marL="182880" indent="-182880" algn="l">
              <a:lnSpc>
                <a:spcPct val="122000"/>
              </a:lnSpc>
              <a:buSzPct val="100000"/>
              <a:buChar char="•"/>
            </a:pPr>
            <a:r>
              <a:rPr lang="en-US" sz="900" kern="0" spc="-18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Системы сбора и анализа образовательных данных</a:t>
            </a:r>
            <a:endParaRPr lang="en-US" sz="900" dirty="0"/>
          </a:p>
          <a:p>
            <a:pPr marL="182880" indent="-182880" algn="l">
              <a:lnSpc>
                <a:spcPct val="122000"/>
              </a:lnSpc>
              <a:buSzPct val="100000"/>
              <a:buChar char="•"/>
            </a:pPr>
            <a:r>
              <a:rPr lang="en-US" sz="900" kern="0" spc="-18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Принципы оценивания процесса обучения</a:t>
            </a:r>
            <a:endParaRPr lang="en-US" sz="900" dirty="0"/>
          </a:p>
        </p:txBody>
      </p:sp>
      <p:sp>
        <p:nvSpPr>
          <p:cNvPr id="15" name="Text 11"/>
          <p:cNvSpPr/>
          <p:nvPr/>
        </p:nvSpPr>
        <p:spPr>
          <a:xfrm>
            <a:off x="496119" y="3462040"/>
            <a:ext cx="8151763" cy="1834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50" b="1" kern="0" spc="-35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Элемент портфеля ТюмГУ:</a:t>
            </a:r>
            <a:endParaRPr lang="en-US" sz="1150" dirty="0"/>
          </a:p>
        </p:txBody>
      </p:sp>
      <p:sp>
        <p:nvSpPr>
          <p:cNvPr id="16" name="Shape 12"/>
          <p:cNvSpPr/>
          <p:nvPr/>
        </p:nvSpPr>
        <p:spPr>
          <a:xfrm>
            <a:off x="496119" y="3791248"/>
            <a:ext cx="4027289" cy="415900"/>
          </a:xfrm>
          <a:prstGeom prst="roundRect">
            <a:avLst>
              <a:gd name="adj" fmla="val 11856"/>
            </a:avLst>
          </a:prstGeom>
          <a:solidFill>
            <a:srgbClr val="DADBF1"/>
          </a:solidFill>
          <a:ln w="4763">
            <a:solidFill>
              <a:srgbClr val="C0C1D7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618232" y="3913361"/>
            <a:ext cx="3783062" cy="171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900" kern="0" spc="-18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Образовательный симулятор для экономических дисциплин</a:t>
            </a:r>
            <a:endParaRPr lang="en-US" sz="900" dirty="0"/>
          </a:p>
        </p:txBody>
      </p:sp>
      <p:sp>
        <p:nvSpPr>
          <p:cNvPr id="18" name="Shape 14"/>
          <p:cNvSpPr/>
          <p:nvPr/>
        </p:nvSpPr>
        <p:spPr>
          <a:xfrm>
            <a:off x="4620592" y="3791248"/>
            <a:ext cx="4027289" cy="415900"/>
          </a:xfrm>
          <a:prstGeom prst="roundRect">
            <a:avLst>
              <a:gd name="adj" fmla="val 11856"/>
            </a:avLst>
          </a:prstGeom>
          <a:solidFill>
            <a:srgbClr val="DADBF1"/>
          </a:solidFill>
          <a:ln w="4763">
            <a:solidFill>
              <a:srgbClr val="C0C1D7"/>
            </a:solidFill>
            <a:prstDash val="solid"/>
          </a:ln>
        </p:spPr>
      </p:sp>
      <p:sp>
        <p:nvSpPr>
          <p:cNvPr id="19" name="Text 15"/>
          <p:cNvSpPr/>
          <p:nvPr/>
        </p:nvSpPr>
        <p:spPr>
          <a:xfrm>
            <a:off x="4742706" y="3913361"/>
            <a:ext cx="3783062" cy="171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900" kern="0" spc="-18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Пример использования LLM для рефлексивного диалога</a:t>
            </a:r>
            <a:endParaRPr lang="en-US" sz="900" dirty="0"/>
          </a:p>
        </p:txBody>
      </p:sp>
      <p:sp>
        <p:nvSpPr>
          <p:cNvPr id="20" name="Shape 16"/>
          <p:cNvSpPr/>
          <p:nvPr/>
        </p:nvSpPr>
        <p:spPr>
          <a:xfrm>
            <a:off x="496119" y="4304333"/>
            <a:ext cx="4027289" cy="415900"/>
          </a:xfrm>
          <a:prstGeom prst="roundRect">
            <a:avLst>
              <a:gd name="adj" fmla="val 11856"/>
            </a:avLst>
          </a:prstGeom>
          <a:solidFill>
            <a:srgbClr val="DADBF1"/>
          </a:solidFill>
          <a:ln w="4763">
            <a:solidFill>
              <a:srgbClr val="C0C1D7"/>
            </a:solidFill>
            <a:prstDash val="solid"/>
          </a:ln>
        </p:spPr>
      </p:sp>
      <p:sp>
        <p:nvSpPr>
          <p:cNvPr id="21" name="Text 17"/>
          <p:cNvSpPr/>
          <p:nvPr/>
        </p:nvSpPr>
        <p:spPr>
          <a:xfrm>
            <a:off x="618232" y="4426446"/>
            <a:ext cx="3783062" cy="171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900" kern="0" spc="-18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Методика оценки решений в симуляционной среде</a:t>
            </a:r>
            <a:endParaRPr lang="en-US" sz="900" dirty="0"/>
          </a:p>
        </p:txBody>
      </p:sp>
      <p:sp>
        <p:nvSpPr>
          <p:cNvPr id="22" name="Shape 18"/>
          <p:cNvSpPr/>
          <p:nvPr/>
        </p:nvSpPr>
        <p:spPr>
          <a:xfrm>
            <a:off x="4620592" y="4304333"/>
            <a:ext cx="4027289" cy="415900"/>
          </a:xfrm>
          <a:prstGeom prst="roundRect">
            <a:avLst>
              <a:gd name="adj" fmla="val 11856"/>
            </a:avLst>
          </a:prstGeom>
          <a:solidFill>
            <a:srgbClr val="DADBF1"/>
          </a:solidFill>
          <a:ln w="4763">
            <a:solidFill>
              <a:srgbClr val="C0C1D7"/>
            </a:solidFill>
            <a:prstDash val="solid"/>
          </a:ln>
        </p:spPr>
      </p:sp>
      <p:sp>
        <p:nvSpPr>
          <p:cNvPr id="23" name="Text 19"/>
          <p:cNvSpPr/>
          <p:nvPr/>
        </p:nvSpPr>
        <p:spPr>
          <a:xfrm>
            <a:off x="4742706" y="4426446"/>
            <a:ext cx="3783062" cy="17167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2000"/>
              </a:lnSpc>
              <a:buNone/>
            </a:pPr>
            <a:r>
              <a:rPr lang="en-US" sz="900" kern="0" spc="-18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Прототип управляемой «песочницы» для обучения</a:t>
            </a:r>
            <a:endParaRPr lang="en-US" sz="900" dirty="0"/>
          </a:p>
        </p:txBody>
      </p:sp>
      <p:sp>
        <p:nvSpPr>
          <p:cNvPr id="24" name="Прямоугольник 23">
            <a:extLst>
              <a:ext uri="{FF2B5EF4-FFF2-40B4-BE49-F238E27FC236}">
                <a16:creationId xmlns:a16="http://schemas.microsoft.com/office/drawing/2014/main" id="{706F07D7-C849-46F6-BDE9-AEDFD5F608F6}"/>
              </a:ext>
            </a:extLst>
          </p:cNvPr>
          <p:cNvSpPr/>
          <p:nvPr/>
        </p:nvSpPr>
        <p:spPr>
          <a:xfrm>
            <a:off x="8004313" y="4835500"/>
            <a:ext cx="1086678" cy="2672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19" y="489496"/>
            <a:ext cx="8151763" cy="4014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500" b="1" kern="0" spc="-76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План реализации</a:t>
            </a:r>
            <a:endParaRPr lang="en-US" sz="2500" dirty="0"/>
          </a:p>
        </p:txBody>
      </p:sp>
      <p:sp>
        <p:nvSpPr>
          <p:cNvPr id="3" name="Text 1"/>
          <p:cNvSpPr/>
          <p:nvPr/>
        </p:nvSpPr>
        <p:spPr>
          <a:xfrm>
            <a:off x="496119" y="1123801"/>
            <a:ext cx="256952" cy="16058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000" kern="0" spc="-30" dirty="0">
                <a:solidFill>
                  <a:srgbClr val="272525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01</a:t>
            </a:r>
            <a:endParaRPr lang="en-US" sz="1000" dirty="0"/>
          </a:p>
        </p:txBody>
      </p:sp>
      <p:sp>
        <p:nvSpPr>
          <p:cNvPr id="4" name="Shape 2"/>
          <p:cNvSpPr/>
          <p:nvPr/>
        </p:nvSpPr>
        <p:spPr>
          <a:xfrm>
            <a:off x="496119" y="1327845"/>
            <a:ext cx="4017690" cy="14288"/>
          </a:xfrm>
          <a:prstGeom prst="rect">
            <a:avLst/>
          </a:prstGeom>
          <a:solidFill>
            <a:srgbClr val="4950BC"/>
          </a:solidFill>
          <a:ln/>
        </p:spPr>
      </p:sp>
      <p:sp>
        <p:nvSpPr>
          <p:cNvPr id="5" name="Text 3"/>
          <p:cNvSpPr/>
          <p:nvPr/>
        </p:nvSpPr>
        <p:spPr>
          <a:xfrm>
            <a:off x="496119" y="1420639"/>
            <a:ext cx="4017690" cy="200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b="1" kern="0" spc="-38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Разработка симулятора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496119" y="1691134"/>
            <a:ext cx="4017690" cy="3918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00" kern="0" spc="-2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Определение правил, формул и макроэкономических сценариев.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4630192" y="1123801"/>
            <a:ext cx="256952" cy="16058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000" kern="0" spc="-30" dirty="0">
                <a:solidFill>
                  <a:srgbClr val="272525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02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4630192" y="1327845"/>
            <a:ext cx="4017690" cy="14288"/>
          </a:xfrm>
          <a:prstGeom prst="rect">
            <a:avLst/>
          </a:prstGeom>
          <a:solidFill>
            <a:srgbClr val="4950BC"/>
          </a:solidFill>
          <a:ln/>
        </p:spPr>
      </p:sp>
      <p:sp>
        <p:nvSpPr>
          <p:cNvPr id="9" name="Text 7"/>
          <p:cNvSpPr/>
          <p:nvPr/>
        </p:nvSpPr>
        <p:spPr>
          <a:xfrm>
            <a:off x="4630192" y="1420639"/>
            <a:ext cx="4017690" cy="200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b="1" kern="0" spc="-38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Создание ИИ-тьютора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4630192" y="1691134"/>
            <a:ext cx="4017690" cy="1959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00" kern="0" spc="-2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Промпт-инжиниринг для интерактивной обратной связи.</a:t>
            </a:r>
            <a:endParaRPr lang="en-US" sz="1000" dirty="0"/>
          </a:p>
        </p:txBody>
      </p:sp>
      <p:sp>
        <p:nvSpPr>
          <p:cNvPr id="11" name="Text 9"/>
          <p:cNvSpPr/>
          <p:nvPr/>
        </p:nvSpPr>
        <p:spPr>
          <a:xfrm>
            <a:off x="496119" y="2295674"/>
            <a:ext cx="256952" cy="16058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000" kern="0" spc="-30" dirty="0">
                <a:solidFill>
                  <a:srgbClr val="272525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03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496119" y="2499717"/>
            <a:ext cx="4017690" cy="14288"/>
          </a:xfrm>
          <a:prstGeom prst="rect">
            <a:avLst/>
          </a:prstGeom>
          <a:solidFill>
            <a:srgbClr val="4950BC"/>
          </a:solidFill>
          <a:ln/>
        </p:spPr>
      </p:sp>
      <p:sp>
        <p:nvSpPr>
          <p:cNvPr id="13" name="Text 11"/>
          <p:cNvSpPr/>
          <p:nvPr/>
        </p:nvSpPr>
        <p:spPr>
          <a:xfrm>
            <a:off x="496119" y="2592512"/>
            <a:ext cx="4017690" cy="200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b="1" kern="0" spc="-38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Подготовка материалов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496119" y="2863007"/>
            <a:ext cx="4017690" cy="3918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00" kern="0" spc="-2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Разработка инструкций для студентов и критериев оценивания решений.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4630192" y="2295674"/>
            <a:ext cx="256952" cy="16058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000" kern="0" spc="-30" dirty="0">
                <a:solidFill>
                  <a:srgbClr val="272525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04</a:t>
            </a:r>
            <a:endParaRPr lang="en-US" sz="1000" dirty="0"/>
          </a:p>
        </p:txBody>
      </p:sp>
      <p:sp>
        <p:nvSpPr>
          <p:cNvPr id="16" name="Shape 14"/>
          <p:cNvSpPr/>
          <p:nvPr/>
        </p:nvSpPr>
        <p:spPr>
          <a:xfrm>
            <a:off x="4630192" y="2499717"/>
            <a:ext cx="4017690" cy="14288"/>
          </a:xfrm>
          <a:prstGeom prst="rect">
            <a:avLst/>
          </a:prstGeom>
          <a:solidFill>
            <a:srgbClr val="4950BC"/>
          </a:solidFill>
          <a:ln/>
        </p:spPr>
      </p:sp>
      <p:sp>
        <p:nvSpPr>
          <p:cNvPr id="17" name="Text 15"/>
          <p:cNvSpPr/>
          <p:nvPr/>
        </p:nvSpPr>
        <p:spPr>
          <a:xfrm>
            <a:off x="4630192" y="2592512"/>
            <a:ext cx="4017690" cy="200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b="1" kern="0" spc="-38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Пилотное тестирование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4630192" y="2863007"/>
            <a:ext cx="4017690" cy="1959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00" kern="0" spc="-2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Отладка симулятора и тьютора на малой группе студентов.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96119" y="3467546"/>
            <a:ext cx="256952" cy="16058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000" kern="0" spc="-30" dirty="0">
                <a:solidFill>
                  <a:srgbClr val="272525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05</a:t>
            </a:r>
            <a:endParaRPr lang="en-US" sz="1000" dirty="0"/>
          </a:p>
        </p:txBody>
      </p:sp>
      <p:sp>
        <p:nvSpPr>
          <p:cNvPr id="20" name="Shape 18"/>
          <p:cNvSpPr/>
          <p:nvPr/>
        </p:nvSpPr>
        <p:spPr>
          <a:xfrm>
            <a:off x="496119" y="3671590"/>
            <a:ext cx="4017690" cy="14288"/>
          </a:xfrm>
          <a:prstGeom prst="rect">
            <a:avLst/>
          </a:prstGeom>
          <a:solidFill>
            <a:srgbClr val="4950BC"/>
          </a:solidFill>
          <a:ln/>
        </p:spPr>
      </p:sp>
      <p:sp>
        <p:nvSpPr>
          <p:cNvPr id="21" name="Text 19"/>
          <p:cNvSpPr/>
          <p:nvPr/>
        </p:nvSpPr>
        <p:spPr>
          <a:xfrm>
            <a:off x="496119" y="3764384"/>
            <a:ext cx="4017690" cy="200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b="1" kern="0" spc="-38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Полноценное внедрение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496119" y="4034879"/>
            <a:ext cx="4017690" cy="1959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00" kern="0" spc="-2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Использование симулятора в рамках 2–3 практических занятий.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4630192" y="3467546"/>
            <a:ext cx="256952" cy="16058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000" kern="0" spc="-30" dirty="0">
                <a:solidFill>
                  <a:srgbClr val="272525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06</a:t>
            </a:r>
            <a:endParaRPr lang="en-US" sz="1000" dirty="0"/>
          </a:p>
        </p:txBody>
      </p:sp>
      <p:sp>
        <p:nvSpPr>
          <p:cNvPr id="24" name="Shape 22"/>
          <p:cNvSpPr/>
          <p:nvPr/>
        </p:nvSpPr>
        <p:spPr>
          <a:xfrm>
            <a:off x="4630192" y="3671590"/>
            <a:ext cx="4017690" cy="14288"/>
          </a:xfrm>
          <a:prstGeom prst="rect">
            <a:avLst/>
          </a:prstGeom>
          <a:solidFill>
            <a:srgbClr val="4950BC"/>
          </a:solidFill>
          <a:ln/>
        </p:spPr>
      </p:sp>
      <p:sp>
        <p:nvSpPr>
          <p:cNvPr id="25" name="Text 23"/>
          <p:cNvSpPr/>
          <p:nvPr/>
        </p:nvSpPr>
        <p:spPr>
          <a:xfrm>
            <a:off x="4630192" y="3764384"/>
            <a:ext cx="4017690" cy="200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50" b="1" kern="0" spc="-38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Сбор данных и анализ</a:t>
            </a:r>
            <a:endParaRPr lang="en-US" sz="1250" dirty="0"/>
          </a:p>
        </p:txBody>
      </p:sp>
      <p:sp>
        <p:nvSpPr>
          <p:cNvPr id="26" name="Text 24"/>
          <p:cNvSpPr/>
          <p:nvPr/>
        </p:nvSpPr>
        <p:spPr>
          <a:xfrm>
            <a:off x="4630192" y="4034879"/>
            <a:ext cx="4017690" cy="1959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00" kern="0" spc="-2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Оценка результатов эксперимента и подготовка отчета.</a:t>
            </a:r>
            <a:endParaRPr lang="en-US" sz="1000" dirty="0"/>
          </a:p>
        </p:txBody>
      </p:sp>
      <p:sp>
        <p:nvSpPr>
          <p:cNvPr id="27" name="Text 25"/>
          <p:cNvSpPr/>
          <p:nvPr/>
        </p:nvSpPr>
        <p:spPr>
          <a:xfrm>
            <a:off x="496119" y="4458072"/>
            <a:ext cx="8608963" cy="1959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7000"/>
              </a:lnSpc>
              <a:buNone/>
            </a:pPr>
            <a:r>
              <a:rPr lang="en-US" sz="1000" b="1" kern="0" spc="-2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Сроки реализации:</a:t>
            </a:r>
            <a:r>
              <a:rPr lang="en-US" sz="1000" kern="0" spc="-2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в течение осеннего семестра 2026/27 учебного года.</a:t>
            </a:r>
            <a:endParaRPr lang="en-US" sz="1000" dirty="0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898DDB53-E05B-4B94-8A50-4832C9CC3194}"/>
              </a:ext>
            </a:extLst>
          </p:cNvPr>
          <p:cNvSpPr/>
          <p:nvPr/>
        </p:nvSpPr>
        <p:spPr>
          <a:xfrm>
            <a:off x="8004313" y="4835500"/>
            <a:ext cx="1086678" cy="26722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496119" y="433983"/>
            <a:ext cx="4957151" cy="7890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200" b="1" kern="0" spc="-75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Ожидаемые </a:t>
            </a:r>
            <a:r>
              <a:rPr lang="en-US" sz="2400" b="1" kern="0" spc="-75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результаты</a:t>
            </a:r>
            <a:r>
              <a:rPr lang="en-US" sz="2200" b="1" kern="0" spc="-75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и вклад</a:t>
            </a:r>
            <a:endParaRPr lang="en-US" sz="2200" dirty="0"/>
          </a:p>
        </p:txBody>
      </p:sp>
      <p:pic>
        <p:nvPicPr>
          <p:cNvPr id="4" name="Image 1" descr="preencoded.png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96119" y="1391692"/>
            <a:ext cx="4722763" cy="662880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693762" y="1532186"/>
            <a:ext cx="4384625" cy="3818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950" kern="0" spc="-2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Повышение качества обоснования инвестиционных решений и точности прогнозов.</a:t>
            </a:r>
            <a:endParaRPr lang="en-US" sz="950" dirty="0"/>
          </a:p>
        </p:txBody>
      </p:sp>
      <p:pic>
        <p:nvPicPr>
          <p:cNvPr id="6" name="Image 2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6119" y="2167012"/>
            <a:ext cx="4722763" cy="471934"/>
          </a:xfrm>
          <a:prstGeom prst="rect">
            <a:avLst/>
          </a:prstGeom>
        </p:spPr>
      </p:pic>
      <p:sp>
        <p:nvSpPr>
          <p:cNvPr id="7" name="Text 2"/>
          <p:cNvSpPr/>
          <p:nvPr/>
        </p:nvSpPr>
        <p:spPr>
          <a:xfrm>
            <a:off x="693762" y="2307506"/>
            <a:ext cx="4384625" cy="1909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950" kern="0" spc="-2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Формирование метакогнитивных навыков.</a:t>
            </a:r>
            <a:endParaRPr lang="en-US" sz="950" dirty="0"/>
          </a:p>
        </p:txBody>
      </p:sp>
      <p:pic>
        <p:nvPicPr>
          <p:cNvPr id="8" name="Image 3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6119" y="2751386"/>
            <a:ext cx="4722763" cy="471934"/>
          </a:xfrm>
          <a:prstGeom prst="rect">
            <a:avLst/>
          </a:prstGeom>
        </p:spPr>
      </p:pic>
      <p:sp>
        <p:nvSpPr>
          <p:cNvPr id="9" name="Text 3"/>
          <p:cNvSpPr/>
          <p:nvPr/>
        </p:nvSpPr>
        <p:spPr>
          <a:xfrm>
            <a:off x="693762" y="2891879"/>
            <a:ext cx="4384625" cy="1909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950" kern="0" spc="-2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Повышение вовлечённости.</a:t>
            </a:r>
            <a:endParaRPr lang="en-US" sz="950" dirty="0"/>
          </a:p>
        </p:txBody>
      </p:sp>
      <p:pic>
        <p:nvPicPr>
          <p:cNvPr id="10" name="Image 4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6119" y="3335759"/>
            <a:ext cx="4722763" cy="471934"/>
          </a:xfrm>
          <a:prstGeom prst="rect">
            <a:avLst/>
          </a:prstGeom>
        </p:spPr>
      </p:pic>
      <p:sp>
        <p:nvSpPr>
          <p:cNvPr id="11" name="Text 4"/>
          <p:cNvSpPr/>
          <p:nvPr/>
        </p:nvSpPr>
        <p:spPr>
          <a:xfrm>
            <a:off x="693762" y="3476253"/>
            <a:ext cx="4384625" cy="1909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950" kern="0" spc="-2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Навык работы в условиях неопределенности.</a:t>
            </a:r>
            <a:endParaRPr lang="en-US" sz="950" dirty="0"/>
          </a:p>
        </p:txBody>
      </p:sp>
      <p:pic>
        <p:nvPicPr>
          <p:cNvPr id="12" name="Image 5" descr="preencoded.png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96119" y="3920133"/>
            <a:ext cx="4722763" cy="471934"/>
          </a:xfrm>
          <a:prstGeom prst="rect">
            <a:avLst/>
          </a:prstGeom>
        </p:spPr>
      </p:pic>
      <p:sp>
        <p:nvSpPr>
          <p:cNvPr id="13" name="Text 5"/>
          <p:cNvSpPr/>
          <p:nvPr/>
        </p:nvSpPr>
        <p:spPr>
          <a:xfrm>
            <a:off x="693762" y="4060627"/>
            <a:ext cx="4384625" cy="1909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6000"/>
              </a:lnSpc>
              <a:buNone/>
            </a:pPr>
            <a:r>
              <a:rPr lang="en-US" sz="950" kern="0" spc="-2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Методический кейс и прототип для других дисциплин.</a:t>
            </a:r>
            <a:endParaRPr lang="en-US" sz="950" dirty="0"/>
          </a:p>
        </p:txBody>
      </p:sp>
      <p:sp>
        <p:nvSpPr>
          <p:cNvPr id="14" name="Text 6"/>
          <p:cNvSpPr/>
          <p:nvPr/>
        </p:nvSpPr>
        <p:spPr>
          <a:xfrm>
            <a:off x="496119" y="4518571"/>
            <a:ext cx="5179963" cy="1909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6000"/>
              </a:lnSpc>
              <a:buNone/>
            </a:pPr>
            <a:endParaRPr lang="en-US" sz="95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A69263B9-DEC4-4ADD-BA74-ADEE676972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0611" y="0"/>
            <a:ext cx="3519487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810</Words>
  <Application>Microsoft Office PowerPoint</Application>
  <PresentationFormat>Экран (16:9)</PresentationFormat>
  <Paragraphs>147</Paragraphs>
  <Slides>12</Slides>
  <Notes>12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Calibri</vt:lpstr>
      <vt:lpstr>Inter Light</vt:lpstr>
      <vt:lpstr>Inter Bold</vt:lpstr>
      <vt:lpstr>Arial</vt:lpstr>
      <vt:lpstr>Inter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lastModifiedBy>Ivan Vilkov</cp:lastModifiedBy>
  <cp:revision>8</cp:revision>
  <dcterms:created xsi:type="dcterms:W3CDTF">2026-08-04T08:28:54Z</dcterms:created>
  <dcterms:modified xsi:type="dcterms:W3CDTF">2026-08-04T08:47:32Z</dcterms:modified>
</cp:coreProperties>
</file>