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00" r:id="rId4"/>
    <p:sldMasterId id="2147483713" r:id="rId5"/>
  </p:sldMasterIdLst>
  <p:notesMasterIdLst>
    <p:notesMasterId r:id="rId21"/>
  </p:notesMasterIdLst>
  <p:sldIdLst>
    <p:sldId id="256" r:id="rId6"/>
    <p:sldId id="329" r:id="rId7"/>
    <p:sldId id="388" r:id="rId8"/>
    <p:sldId id="379" r:id="rId9"/>
    <p:sldId id="352" r:id="rId10"/>
    <p:sldId id="381" r:id="rId11"/>
    <p:sldId id="258" r:id="rId12"/>
    <p:sldId id="281" r:id="rId13"/>
    <p:sldId id="382" r:id="rId14"/>
    <p:sldId id="383" r:id="rId15"/>
    <p:sldId id="384" r:id="rId16"/>
    <p:sldId id="385" r:id="rId17"/>
    <p:sldId id="380" r:id="rId18"/>
    <p:sldId id="386" r:id="rId19"/>
    <p:sldId id="387" r:id="rId20"/>
  </p:sldIdLst>
  <p:sldSz cx="13442950" cy="75612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42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E0EAF8"/>
    <a:srgbClr val="EAF1FA"/>
    <a:srgbClr val="FFCCFF"/>
    <a:srgbClr val="CDDDF3"/>
    <a:srgbClr val="D18585"/>
    <a:srgbClr val="7FD7F7"/>
    <a:srgbClr val="00729A"/>
    <a:srgbClr val="C6D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58" autoAdjust="0"/>
    <p:restoredTop sz="96495" autoAdjust="0"/>
  </p:normalViewPr>
  <p:slideViewPr>
    <p:cSldViewPr>
      <p:cViewPr varScale="1">
        <p:scale>
          <a:sx n="62" d="100"/>
          <a:sy n="62" d="100"/>
        </p:scale>
        <p:origin x="876" y="56"/>
      </p:cViewPr>
      <p:guideLst>
        <p:guide orient="horz" pos="2381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7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DA8A66F3-E3CC-44AA-B3D7-789C9DB6ACDF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651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40709-E8E7-4419-AE6E-61EB71AD5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1E78F9-8DC0-4FBC-BDF4-DC8FD7524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6D4F8-EA6F-4C9F-92D9-C7044B93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83A489A-9564-462B-9184-6CDB7930FE05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D16FB-9DDB-48EB-943F-DEFF527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7B5894-5303-4212-B1C0-EDF362F3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442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0DB88-F8CB-4C5E-8F22-57BE3554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DCC9-AF76-46DE-81E4-7BCC0F92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45099C-11F3-44BC-A7E9-904DAF927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9D5ADFE-2D19-4C9B-B8E1-0BA37A3740A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374D1-93AD-473D-9FEF-0B20CA0A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88468-E497-4B5C-B670-A4811569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812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307CD-925C-4569-875A-54D5980C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963C0-61D2-487F-8608-A569DA93E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7D53A-9780-467E-A511-B3574400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ABADF35-94A7-40A9-ADB0-2D062CA6F706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202D7-A690-482F-9CB7-9AC606AD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94FD7-7132-47AE-98A4-E6020AC3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860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89754-9313-42D9-9047-96625DC0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BE52C-6452-4BBA-BA98-86F067FAC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88DA7-5442-4971-94AC-EEFDDD4C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9F9EB2-11DE-4057-8BF4-C8048255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651D44B-FACC-46A6-9212-D076D7602C3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046D7D-0C3C-4D34-B2D5-199F6FE3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091A0F-C31B-4BDA-9B4F-C56158B1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758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78AEC-8213-422B-860C-BECC12E2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07E07F-EE2C-413A-BDF0-75F78BBAB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26564-4EF0-4ADC-979B-548C61D23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798226-F956-44FE-BEC5-A92EEDE92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C3CE26-594F-4879-B436-D9C096149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BDE36D-05DE-40FA-80FE-DC10507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1224B72-A73F-46C1-A515-BD2DDA78B44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A4A45-4A38-48F5-9147-3BFB7A29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36AE87-DB3E-48BE-84EE-6159B12E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616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B0B0-FFB9-4D33-8AD6-D935115C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E9AE9D-0199-4069-B2D5-89B0CB93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EC7C428C-1CDE-4CF1-8A1A-CC8630A306C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3C57A4-8548-4C00-987E-671640D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57EED9-E120-4343-8B37-5F6FA539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895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E9AE3B-513F-4640-9E8E-4194EDF6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86B79B8-335C-4DCC-9E91-3DD326E84CA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CF4E3-9A36-4D97-B050-431C8363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499F4E-94F7-4BAB-A0AE-BA010B936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32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7B912-C138-4A3A-B31F-2CC07453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713F2-DE89-4318-ADF6-F194E2E3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D935DA-CC24-4A1E-AFF5-95B24B065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665A8-9994-4654-A1A5-BF3907C7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E3934389-1264-4755-92E7-114926855170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DF150-5766-4B93-9409-737A7149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0F25C-4DE4-4B1B-8206-DEF259E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5278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1281D-BB67-4D95-B2E7-09F2F05F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50CC7-93FE-4E02-9FC8-691A68E15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FDB8BB-6F5B-4415-B2A8-A9EBF2F50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C8939-AE9C-4709-930C-9F1584D0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646A026-CA08-4E4C-ABC1-E21BFF1AA81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727C4D-B0FF-484B-A418-914B03BF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6A584F-0F22-4805-A79B-3D77CB47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174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C61E9-EB4B-4354-994E-9B50330C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9CF220-6910-4A1C-A725-4A9572975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27CA99-D905-4B18-82D3-9D340504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0D4D7A4-1213-4D73-85DC-B186D20AEA16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4CAD9-E73E-4159-9CEB-48AE369A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B3B701-A82D-490A-B791-3089C2D0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72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77C12E-1592-4C3B-BE89-4DBEBAAA3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68F3A5-B09C-48E0-BC6A-FFDB0540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FBBCC-CFAA-4F58-95C5-B7D09C70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BFC241DD-35E6-4C48-B9CA-62B4322234C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68CCA-5852-48B4-BD5A-6B53F76F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D642D-E0E9-4B0E-B84E-55D69A7E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079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47640" y="276120"/>
            <a:ext cx="8505360" cy="1064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924120" y="2012760"/>
            <a:ext cx="11594160" cy="4797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8549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40709-E8E7-4419-AE6E-61EB71AD5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1E78F9-8DC0-4FBC-BDF4-DC8FD7524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6D4F8-EA6F-4C9F-92D9-C7044B93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1F5BC39-437E-410A-B3D2-2964A9EBD4F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D16FB-9DDB-48EB-943F-DEFF527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7B5894-5303-4212-B1C0-EDF362F3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125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0DB88-F8CB-4C5E-8F22-57BE3554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DCC9-AF76-46DE-81E4-7BCC0F92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45099C-11F3-44BC-A7E9-904DAF927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576DA7F-987A-4A6D-8D42-D3830BDBFE2C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374D1-93AD-473D-9FEF-0B20CA0A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88468-E497-4B5C-B670-A4811569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14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307CD-925C-4569-875A-54D5980C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963C0-61D2-487F-8608-A569DA93E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7D53A-9780-467E-A511-B3574400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F51B4EB-917C-4A60-A51A-5DEA9B2BB73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202D7-A690-482F-9CB7-9AC606AD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94FD7-7132-47AE-98A4-E6020AC3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0217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89754-9313-42D9-9047-96625DC0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BE52C-6452-4BBA-BA98-86F067FAC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88DA7-5442-4971-94AC-EEFDDD4C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9F9EB2-11DE-4057-8BF4-C8048255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DA1E049-7393-4293-8A08-EE7EE70C4CD9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046D7D-0C3C-4D34-B2D5-199F6FE3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091A0F-C31B-4BDA-9B4F-C56158B1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6005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78AEC-8213-422B-860C-BECC12E2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07E07F-EE2C-413A-BDF0-75F78BBAB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26564-4EF0-4ADC-979B-548C61D23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798226-F956-44FE-BEC5-A92EEDE92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C3CE26-594F-4879-B436-D9C096149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BDE36D-05DE-40FA-80FE-DC10507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18A89D2F-26AD-4075-ADE6-4F342563E84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A4A45-4A38-48F5-9147-3BFB7A29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36AE87-DB3E-48BE-84EE-6159B12E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5850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B0B0-FFB9-4D33-8AD6-D935115C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E9AE9D-0199-4069-B2D5-89B0CB93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E73D63E-F725-49F8-A9B5-3B976F7BDB3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3C57A4-8548-4C00-987E-671640D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57EED9-E120-4343-8B37-5F6FA539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955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E9AE3B-513F-4640-9E8E-4194EDF6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BD95362F-93B0-4998-A475-5257219BD353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CF4E3-9A36-4D97-B050-431C8363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499F4E-94F7-4BAB-A0AE-BA010B936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7661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7B912-C138-4A3A-B31F-2CC07453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713F2-DE89-4318-ADF6-F194E2E3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D935DA-CC24-4A1E-AFF5-95B24B065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665A8-9994-4654-A1A5-BF3907C7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7A160351-7862-4450-9B74-11912E894A0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DF150-5766-4B93-9409-737A7149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0F25C-4DE4-4B1B-8206-DEF259E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7633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1281D-BB67-4D95-B2E7-09F2F05F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50CC7-93FE-4E02-9FC8-691A68E15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FDB8BB-6F5B-4415-B2A8-A9EBF2F50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C8939-AE9C-4709-930C-9F1584D0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04F77C97-6EE6-4734-B87B-3DC2DD32A58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727C4D-B0FF-484B-A418-914B03BF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6A584F-0F22-4805-A79B-3D77CB47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6097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C61E9-EB4B-4354-994E-9B50330C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9CF220-6910-4A1C-A725-4A9572975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27CA99-D905-4B18-82D3-9D340504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159B4AC7-5718-4D58-AD11-44396318DE2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4CAD9-E73E-4159-9CEB-48AE369A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B3B701-A82D-490A-B791-3089C2D0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4954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77C12E-1592-4C3B-BE89-4DBEBAAA3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68F3A5-B09C-48E0-BC6A-FFDB0540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FBBCC-CFAA-4F58-95C5-B7D09C70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892900B5-1EC9-42A7-B57E-6801E7E6AA8C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68CCA-5852-48B4-BD5A-6B53F76F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D642D-E0E9-4B0E-B84E-55D69A7E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1517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47640" y="276120"/>
            <a:ext cx="8505360" cy="1064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924120" y="2012760"/>
            <a:ext cx="11594160" cy="4797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74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FCDB7-0DF4-40AF-9023-E591542A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07D0FD-5F19-4978-832B-E8A896B47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8451D-DD60-4CAE-B36E-17450DB06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09F61376-5328-416D-9175-57E193A1738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1AC46-D981-442C-847E-AFE1CC657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D2150-37DE-4D39-BCA2-55FAF9D29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FC14778D-65AE-4CBB-9AC9-2D54EB63C1E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898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FCDB7-0DF4-40AF-9023-E591542A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07D0FD-5F19-4978-832B-E8A896B47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8451D-DD60-4CAE-B36E-17450DB06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C52439DA-392F-4529-BD5B-73F2A99761B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18.08.2026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1AC46-D981-442C-847E-AFE1CC657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D2150-37DE-4D39-BCA2-55FAF9D29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063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1282078" y="2629280"/>
            <a:ext cx="11584083" cy="98732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НАУЧНЫЙ СОБЕСЕДНИК»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5849491" y="1053180"/>
            <a:ext cx="70725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Times New Roman"/>
              </a:rPr>
              <a:t>ИИ-интенсив</a:t>
            </a:r>
          </a:p>
          <a:p>
            <a:pPr algn="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CustomShape 4"/>
          <p:cNvSpPr/>
          <p:nvPr/>
        </p:nvSpPr>
        <p:spPr>
          <a:xfrm>
            <a:off x="1282078" y="4788743"/>
            <a:ext cx="8482180" cy="1906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Черкасов Владимир Валентинович,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к.п.н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доцент, институт физической культуры 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Черкасова Ирина Ивановна, </a:t>
            </a: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к.п.н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доцент, профессор кафедры </a:t>
            </a: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педагогического,психологичексого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и социального образования ТПИ им. </a:t>
            </a: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Д.И.Менделеева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(филиал) </a:t>
            </a: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ТюмГУ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3A680C6-4C91-4781-94BF-A95FAF2408BC}"/>
              </a:ext>
            </a:extLst>
          </p:cNvPr>
          <p:cNvCxnSpPr>
            <a:cxnSpLocks/>
          </p:cNvCxnSpPr>
          <p:nvPr/>
        </p:nvCxnSpPr>
        <p:spPr>
          <a:xfrm>
            <a:off x="1282078" y="4356695"/>
            <a:ext cx="116624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stomShape 3">
            <a:extLst>
              <a:ext uri="{FF2B5EF4-FFF2-40B4-BE49-F238E27FC236}">
                <a16:creationId xmlns:a16="http://schemas.microsoft.com/office/drawing/2014/main" id="{42A84D4A-65DE-46FF-AF46-E48080728C90}"/>
              </a:ext>
            </a:extLst>
          </p:cNvPr>
          <p:cNvSpPr/>
          <p:nvPr/>
        </p:nvSpPr>
        <p:spPr>
          <a:xfrm>
            <a:off x="5845096" y="1932780"/>
            <a:ext cx="70725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Times New Roman"/>
              </a:rPr>
              <a:t>Проект</a:t>
            </a:r>
          </a:p>
          <a:p>
            <a:pPr algn="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71253AD-5606-49F2-98A4-6C9115523F8C}"/>
              </a:ext>
            </a:extLst>
          </p:cNvPr>
          <p:cNvCxnSpPr>
            <a:cxnSpLocks/>
          </p:cNvCxnSpPr>
          <p:nvPr/>
        </p:nvCxnSpPr>
        <p:spPr>
          <a:xfrm>
            <a:off x="4222554" y="1692399"/>
            <a:ext cx="869793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43" y="985202"/>
            <a:ext cx="1597290" cy="7071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354" y="-20193"/>
            <a:ext cx="6957225" cy="106452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Пространство эксперимента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6843C22-5834-4B40-92C1-9CED4ED9C8AB}"/>
              </a:ext>
            </a:extLst>
          </p:cNvPr>
          <p:cNvCxnSpPr>
            <a:cxnSpLocks/>
          </p:cNvCxnSpPr>
          <p:nvPr/>
        </p:nvCxnSpPr>
        <p:spPr>
          <a:xfrm>
            <a:off x="646061" y="828303"/>
            <a:ext cx="522903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559652" y="991811"/>
            <a:ext cx="12763419" cy="1157403"/>
          </a:xfrm>
          <a:prstGeom prst="round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Профессиональное образование, качество которого основано на способности студента самостоятельно выполнять учебно-исследовательскую </a:t>
            </a:r>
            <a:r>
              <a:rPr lang="ru-RU" sz="2000" b="1" dirty="0" smtClean="0">
                <a:solidFill>
                  <a:schemeClr val="tx1"/>
                </a:solidFill>
              </a:rPr>
              <a:t>работу </a:t>
            </a:r>
            <a:r>
              <a:rPr lang="ru-RU" sz="2000" b="1" dirty="0">
                <a:solidFill>
                  <a:schemeClr val="tx1"/>
                </a:solidFill>
              </a:rPr>
              <a:t>от постановки проблемы до защиты результата. </a:t>
            </a:r>
            <a:r>
              <a:rPr lang="ru-RU" sz="2000" b="1" dirty="0" smtClean="0">
                <a:solidFill>
                  <a:schemeClr val="tx1"/>
                </a:solidFill>
              </a:rPr>
              <a:t>Завершением </a:t>
            </a:r>
            <a:r>
              <a:rPr lang="ru-RU" sz="2000" b="1" dirty="0">
                <a:solidFill>
                  <a:schemeClr val="tx1"/>
                </a:solidFill>
              </a:rPr>
              <a:t>этой подготовки выступает дисциплина </a:t>
            </a:r>
            <a:r>
              <a:rPr lang="ru-RU" sz="2000" b="1" dirty="0" smtClean="0">
                <a:solidFill>
                  <a:schemeClr val="tx1"/>
                </a:solidFill>
              </a:rPr>
              <a:t>«Научно-методический семинар»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(4 курс) , </a:t>
            </a:r>
            <a:r>
              <a:rPr lang="ru-RU" sz="2000" b="1" dirty="0">
                <a:solidFill>
                  <a:schemeClr val="tx1"/>
                </a:solidFill>
              </a:rPr>
              <a:t>формирующая методологический аппарат будущей </a:t>
            </a:r>
            <a:r>
              <a:rPr lang="ru-RU" sz="2000" b="1" dirty="0" smtClean="0">
                <a:solidFill>
                  <a:schemeClr val="tx1"/>
                </a:solidFill>
              </a:rPr>
              <a:t>выпускной </a:t>
            </a:r>
            <a:r>
              <a:rPr lang="ru-RU" sz="2000" b="1" dirty="0">
                <a:solidFill>
                  <a:schemeClr val="tx1"/>
                </a:solidFill>
              </a:rPr>
              <a:t>квалификационной работы (ВКР).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8787" y="3667316"/>
            <a:ext cx="12763419" cy="2931427"/>
          </a:xfrm>
          <a:prstGeom prst="round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ru-RU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EA3C1F-B5C1-49F4-855C-3E5B43EC767B}"/>
              </a:ext>
            </a:extLst>
          </p:cNvPr>
          <p:cNvSpPr txBox="1"/>
          <p:nvPr/>
        </p:nvSpPr>
        <p:spPr>
          <a:xfrm>
            <a:off x="646061" y="2378707"/>
            <a:ext cx="5760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1. </a:t>
            </a:r>
            <a:r>
              <a:rPr lang="ru-RU" sz="2000" dirty="0" smtClean="0"/>
              <a:t>Подготовка </a:t>
            </a:r>
            <a:r>
              <a:rPr lang="ru-RU" sz="2000" dirty="0"/>
              <a:t>бакалавров, для которых ВКР является обязательной формой </a:t>
            </a:r>
            <a:r>
              <a:rPr lang="ru-RU" sz="2000" dirty="0" smtClean="0"/>
              <a:t>ГИА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06F5DD-2C60-4F9F-ABBD-FD529CD48B6D}"/>
              </a:ext>
            </a:extLst>
          </p:cNvPr>
          <p:cNvSpPr txBox="1"/>
          <p:nvPr/>
        </p:nvSpPr>
        <p:spPr>
          <a:xfrm>
            <a:off x="6670699" y="2384230"/>
            <a:ext cx="70196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2</a:t>
            </a:r>
            <a:r>
              <a:rPr lang="ru-RU" sz="2000" dirty="0" smtClean="0"/>
              <a:t>. Подготовка </a:t>
            </a:r>
            <a:r>
              <a:rPr lang="ru-RU" sz="2000" dirty="0"/>
              <a:t>будущих </a:t>
            </a:r>
            <a:r>
              <a:rPr lang="ru-RU" sz="2000" dirty="0" smtClean="0"/>
              <a:t>педагогов, </a:t>
            </a:r>
            <a:r>
              <a:rPr lang="ru-RU" sz="2000" dirty="0"/>
              <a:t>которым предстоит не только выполнять исследование самому, но и руководить исследовательской работой обучающихся.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2F7D3BA-4BD5-41EB-9557-2E527D49B0C7}"/>
              </a:ext>
            </a:extLst>
          </p:cNvPr>
          <p:cNvCxnSpPr>
            <a:cxnSpLocks/>
          </p:cNvCxnSpPr>
          <p:nvPr/>
        </p:nvCxnSpPr>
        <p:spPr>
          <a:xfrm>
            <a:off x="599523" y="3399893"/>
            <a:ext cx="1211425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55" y="2254475"/>
            <a:ext cx="12138188" cy="304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8787" y="3416449"/>
            <a:ext cx="1234010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 этом в академических группах присутствуют студенты-иностранцы, для которых русскоязычная научная среда является вторичной. Это создаёт дополнительные риски при использовании </a:t>
            </a:r>
            <a:r>
              <a:rPr lang="ru-RU" sz="2000" dirty="0" smtClean="0"/>
              <a:t>ИИ, </a:t>
            </a:r>
            <a:r>
              <a:rPr lang="ru-RU" sz="2000" dirty="0"/>
              <a:t>модель может генерировать грамматически правильный, но семантически искажённый текст, а студент, не обладая достаточным языковым чутьём, не способен заметить ошибку. Без специально организованного диалога (с уточняющими и верифицирующими </a:t>
            </a:r>
            <a:r>
              <a:rPr lang="ru-RU" sz="2000" dirty="0" err="1"/>
              <a:t>промптами</a:t>
            </a:r>
            <a:r>
              <a:rPr lang="ru-RU" sz="2000" dirty="0"/>
              <a:t>) ИИ для иностранного студента становится не помощником, а источником неконтролируемых искажений.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40" y="5324958"/>
            <a:ext cx="12138188" cy="304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54" y="7311455"/>
            <a:ext cx="12138188" cy="3048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28787" y="5443422"/>
            <a:ext cx="124873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Важным условием эксперимента является включение в орбиту исследования не только преподавателя </a:t>
            </a:r>
            <a:r>
              <a:rPr lang="ru-RU" sz="2000" dirty="0" smtClean="0"/>
              <a:t>дисциплины, </a:t>
            </a:r>
            <a:r>
              <a:rPr lang="ru-RU" sz="2000" dirty="0"/>
              <a:t>но и научных руководителей </a:t>
            </a:r>
            <a:r>
              <a:rPr lang="ru-RU" sz="2000" dirty="0" smtClean="0"/>
              <a:t>ВКР. </a:t>
            </a:r>
            <a:r>
              <a:rPr lang="ru-RU" sz="2000" dirty="0"/>
              <a:t>Именно они выступают ключевыми референтами качества методологического аппарата и конечного продукта. В рамках эксперимента </a:t>
            </a:r>
            <a:r>
              <a:rPr lang="ru-RU" sz="2000" dirty="0" err="1" smtClean="0"/>
              <a:t>предполагаетсясогласование</a:t>
            </a:r>
            <a:r>
              <a:rPr lang="ru-RU" sz="2000" dirty="0" smtClean="0"/>
              <a:t> </a:t>
            </a:r>
            <a:r>
              <a:rPr lang="ru-RU" sz="2000" dirty="0"/>
              <a:t>с научными руководителями перечня допустимых способов использования ИИ (регламент</a:t>
            </a:r>
            <a:r>
              <a:rPr lang="ru-RU" sz="2000" dirty="0" smtClean="0"/>
              <a:t>); возможность </a:t>
            </a:r>
            <a:r>
              <a:rPr lang="ru-RU" sz="2000" dirty="0"/>
              <a:t>для научного руководителя запрашивать у студента журналы диалогов с ИИ для проверки самостоятельности и глубины проработки темы.</a:t>
            </a:r>
          </a:p>
        </p:txBody>
      </p:sp>
    </p:spTree>
    <p:extLst>
      <p:ext uri="{BB962C8B-B14F-4D97-AF65-F5344CB8AC3E}">
        <p14:creationId xmlns:p14="http://schemas.microsoft.com/office/powerpoint/2010/main" val="100691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Наблюдаемые негативные факты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924120" y="828303"/>
            <a:ext cx="11594160" cy="5981817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Подмена исследования реферированием: курсовая и ВКР выполняются как компиляция чужих текстов, собственный исследовательский вопрос отсутствует.</a:t>
            </a:r>
          </a:p>
          <a:p>
            <a:r>
              <a:rPr lang="ru-RU" dirty="0"/>
              <a:t>Несогласованность методологического аппарата: объект, предмет, цель, задачи и гипотеза формулируются формально и не связаны между собой; гипотеза не проверяема.</a:t>
            </a:r>
          </a:p>
          <a:p>
            <a:r>
              <a:rPr lang="ru-RU" dirty="0"/>
              <a:t>Сдача сгенерированного ИИ текста без проверки: студент не может объяснить содержание собственной работы на защите, не узнаёт формулировки из «своего» текста.</a:t>
            </a:r>
          </a:p>
          <a:p>
            <a:r>
              <a:rPr lang="ru-RU" dirty="0"/>
              <a:t>«</a:t>
            </a:r>
            <a:r>
              <a:rPr lang="ru-RU" dirty="0" err="1"/>
              <a:t>Галлюцинированные</a:t>
            </a:r>
            <a:r>
              <a:rPr lang="ru-RU" dirty="0"/>
              <a:t>» источники: в списках литературы появляются несуществующие статьи, выдуманные DOI, неверные годы и авторы; студент не проверяет ссылки.</a:t>
            </a:r>
          </a:p>
          <a:p>
            <a:r>
              <a:rPr lang="ru-RU" dirty="0"/>
              <a:t>Низкая культура работы с научными базами (</a:t>
            </a:r>
            <a:r>
              <a:rPr lang="ru-RU" dirty="0" err="1"/>
              <a:t>eLibrary</a:t>
            </a:r>
            <a:r>
              <a:rPr lang="ru-RU" dirty="0"/>
              <a:t>, </a:t>
            </a:r>
            <a:r>
              <a:rPr lang="ru-RU" dirty="0" err="1"/>
              <a:t>КиберЛенинка</a:t>
            </a:r>
            <a:r>
              <a:rPr lang="ru-RU" dirty="0"/>
              <a:t>, </a:t>
            </a:r>
            <a:r>
              <a:rPr lang="ru-RU" dirty="0" err="1"/>
              <a:t>Google</a:t>
            </a:r>
            <a:r>
              <a:rPr lang="ru-RU" dirty="0"/>
              <a:t> </a:t>
            </a:r>
            <a:r>
              <a:rPr lang="ru-RU" dirty="0" err="1"/>
              <a:t>Scholar</a:t>
            </a:r>
            <a:r>
              <a:rPr lang="ru-RU" dirty="0"/>
              <a:t>): поиск ведётся через общий веб-поиск или полностью замещается запросом к </a:t>
            </a:r>
            <a:r>
              <a:rPr lang="ru-RU" dirty="0" err="1"/>
              <a:t>нейросети</a:t>
            </a:r>
            <a:r>
              <a:rPr lang="ru-RU" dirty="0"/>
              <a:t>.</a:t>
            </a:r>
          </a:p>
          <a:p>
            <a:r>
              <a:rPr lang="ru-RU" dirty="0"/>
              <a:t>Однотипные, «одношаговые» </a:t>
            </a:r>
            <a:r>
              <a:rPr lang="ru-RU" dirty="0" err="1"/>
              <a:t>промпты</a:t>
            </a:r>
            <a:r>
              <a:rPr lang="ru-RU" dirty="0"/>
              <a:t>: преобладает запрос «напиши мне …» при отсутствии запросов на критику, альтернативу, проверку и уточнение.</a:t>
            </a:r>
          </a:p>
          <a:p>
            <a:r>
              <a:rPr lang="ru-RU" dirty="0"/>
              <a:t>Отсутствие рефлексии над собственным вкладом: студент не различает, что в работе сделано им, а что — инструментом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Часть </a:t>
            </a:r>
            <a:r>
              <a:rPr lang="ru-RU" dirty="0"/>
              <a:t>студентов </a:t>
            </a:r>
            <a:r>
              <a:rPr lang="ru-RU" dirty="0" smtClean="0"/>
              <a:t>не </a:t>
            </a:r>
            <a:r>
              <a:rPr lang="ru-RU" dirty="0"/>
              <a:t>владеет </a:t>
            </a:r>
            <a:r>
              <a:rPr lang="ru-RU" dirty="0" smtClean="0"/>
              <a:t>минимальными </a:t>
            </a:r>
            <a:r>
              <a:rPr lang="ru-RU" dirty="0"/>
              <a:t>навыками формулировки запросов, не различает интерфейсы разных моделей и не понимает ограничений генеративных сетей, что создаёт иллюзию компетентности при фактической беспомощности.</a:t>
            </a:r>
          </a:p>
          <a:p>
            <a:r>
              <a:rPr lang="ru-RU" dirty="0" smtClean="0"/>
              <a:t>Языковой </a:t>
            </a:r>
            <a:r>
              <a:rPr lang="ru-RU" dirty="0"/>
              <a:t>и академический барьер у </a:t>
            </a:r>
            <a:r>
              <a:rPr lang="ru-RU" dirty="0" smtClean="0"/>
              <a:t>студентов-иностранцев, которые составляют около 30% от общего контингента,  </a:t>
            </a:r>
            <a:r>
              <a:rPr lang="ru-RU" dirty="0"/>
              <a:t>для </a:t>
            </a:r>
            <a:r>
              <a:rPr lang="ru-RU" dirty="0" smtClean="0"/>
              <a:t>которых </a:t>
            </a:r>
            <a:r>
              <a:rPr lang="ru-RU" dirty="0"/>
              <a:t>работа с научными текстами на русском языке и генерация содержания через ИИ осложнена дополнительными когнитивными нагрузками (перевод, адаптация терминологии, различие в научных школах), что требует специальных мер поддержки при использовании </a:t>
            </a:r>
            <a:r>
              <a:rPr lang="ru-RU" dirty="0" err="1"/>
              <a:t>промпт</a:t>
            </a:r>
            <a:r>
              <a:rPr lang="ru-RU" dirty="0"/>
              <a:t>-протоколов.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63" y="828303"/>
            <a:ext cx="12138188" cy="304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92" y="7065576"/>
            <a:ext cx="12138188" cy="30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22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354" y="-20193"/>
            <a:ext cx="6957225" cy="106452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Проблемное поле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6843C22-5834-4B40-92C1-9CED4ED9C8AB}"/>
              </a:ext>
            </a:extLst>
          </p:cNvPr>
          <p:cNvCxnSpPr>
            <a:cxnSpLocks/>
          </p:cNvCxnSpPr>
          <p:nvPr/>
        </p:nvCxnSpPr>
        <p:spPr>
          <a:xfrm>
            <a:off x="628346" y="756295"/>
            <a:ext cx="522903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C5DA4DA-6E3A-4A50-A007-4851341E90BB}"/>
              </a:ext>
            </a:extLst>
          </p:cNvPr>
          <p:cNvSpPr txBox="1"/>
          <p:nvPr/>
        </p:nvSpPr>
        <p:spPr>
          <a:xfrm>
            <a:off x="628346" y="1154219"/>
            <a:ext cx="4436945" cy="7571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ru-RU"/>
            </a:defPPr>
            <a:lvl1pPr algn="ctr" defTabSz="1008126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2000" dirty="0" smtClean="0"/>
              <a:t>Подмена </a:t>
            </a:r>
            <a:r>
              <a:rPr lang="ru-RU" sz="2000" dirty="0"/>
              <a:t>исследовательской деятельности генерацией текста</a:t>
            </a:r>
          </a:p>
          <a:p>
            <a:pPr algn="l"/>
            <a:endParaRPr lang="ru-RU" sz="2000" b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6A8BCD-3421-405B-BCE6-61A873AE1B55}"/>
              </a:ext>
            </a:extLst>
          </p:cNvPr>
          <p:cNvSpPr txBox="1"/>
          <p:nvPr/>
        </p:nvSpPr>
        <p:spPr>
          <a:xfrm>
            <a:off x="516421" y="1821171"/>
            <a:ext cx="584501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 smtClean="0"/>
              <a:t>Генеративный </a:t>
            </a:r>
            <a:r>
              <a:rPr lang="ru-RU" sz="2400" dirty="0"/>
              <a:t>ИИ производит текст, внешне неотличимый от результата исследования: связный, терминологически насыщенный, структурно правильный. Возникает эффект когнитивной разгрузки (</a:t>
            </a:r>
            <a:r>
              <a:rPr lang="ru-RU" sz="2400" dirty="0" err="1"/>
              <a:t>cognitive</a:t>
            </a:r>
            <a:r>
              <a:rPr lang="ru-RU" sz="2400" dirty="0"/>
              <a:t> </a:t>
            </a:r>
            <a:r>
              <a:rPr lang="ru-RU" sz="2400" dirty="0" err="1"/>
              <a:t>offloading</a:t>
            </a:r>
            <a:r>
              <a:rPr lang="ru-RU" sz="2400" dirty="0"/>
              <a:t>), при котором студент делегирует инструменту именно те операции, ради освоения которых учебная работа и задумана, — </a:t>
            </a:r>
            <a:r>
              <a:rPr lang="ru-RU" sz="2400" dirty="0" err="1"/>
              <a:t>проблематизацию</a:t>
            </a:r>
            <a:r>
              <a:rPr lang="ru-RU" sz="2400" dirty="0"/>
              <a:t>, отбор и оценку источников, построение аргумента. Формальное качество текста растёт, а исследовательская компетентность — нет.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FE6F82-67C9-4971-9883-0F07489DCFE5}"/>
              </a:ext>
            </a:extLst>
          </p:cNvPr>
          <p:cNvSpPr txBox="1"/>
          <p:nvPr/>
        </p:nvSpPr>
        <p:spPr>
          <a:xfrm>
            <a:off x="7064743" y="842241"/>
            <a:ext cx="5544616" cy="9233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ru-RU"/>
            </a:defPPr>
            <a:lvl1pPr defTabSz="1008126">
              <a:lnSpc>
                <a:spcPct val="90000"/>
              </a:lnSpc>
              <a:spcBef>
                <a:spcPct val="0"/>
              </a:spcBef>
              <a:buNone/>
              <a:defRPr sz="2000" b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b="1" dirty="0"/>
              <a:t>Иллюзия компетентности в работе с 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3E57F2-1F80-4125-9E69-3B587D14C2C7}"/>
              </a:ext>
            </a:extLst>
          </p:cNvPr>
          <p:cNvSpPr txBox="1"/>
          <p:nvPr/>
        </p:nvSpPr>
        <p:spPr>
          <a:xfrm>
            <a:off x="7064743" y="1822777"/>
            <a:ext cx="577741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</a:lvl1pPr>
          </a:lstStyle>
          <a:p>
            <a:r>
              <a:rPr lang="ru-RU" sz="2400" dirty="0"/>
              <a:t>Большинство студентов уверены, что уже владеют </a:t>
            </a:r>
            <a:r>
              <a:rPr lang="ru-RU" sz="2400" dirty="0" err="1"/>
              <a:t>нейросетями</a:t>
            </a:r>
            <a:r>
              <a:rPr lang="ru-RU" sz="2400" dirty="0"/>
              <a:t> «свободно и успешно». Самооценка ИИ-грамотности при этом систематически расходится с объективными показателями: студенты не проверяют факты и ссылки, не задают уточняющих вопросов, не умеют оспорить ответ модели и не распознают уверенно сформулированную ошибку. Уверенность блокирует запрос на обучение.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841155" y="6550773"/>
            <a:ext cx="672147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Отдельная проблема </a:t>
            </a:r>
            <a:r>
              <a:rPr lang="ru-RU" sz="2400" b="1" dirty="0" smtClean="0">
                <a:solidFill>
                  <a:srgbClr val="FF0000"/>
                </a:solidFill>
              </a:rPr>
              <a:t>- </a:t>
            </a:r>
            <a:r>
              <a:rPr lang="ru-RU" sz="2400" b="1" dirty="0">
                <a:solidFill>
                  <a:srgbClr val="FF0000"/>
                </a:solidFill>
              </a:rPr>
              <a:t>отсутствие способа увидеть, как именно студент работал с </a:t>
            </a:r>
            <a:r>
              <a:rPr lang="ru-RU" sz="2400" b="1" dirty="0" smtClean="0">
                <a:solidFill>
                  <a:srgbClr val="FF0000"/>
                </a:solidFill>
              </a:rPr>
              <a:t>ИИ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550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E89B9E-329E-4F01-9B80-C8546AD05DCF}"/>
              </a:ext>
            </a:extLst>
          </p:cNvPr>
          <p:cNvCxnSpPr>
            <a:cxnSpLocks/>
          </p:cNvCxnSpPr>
          <p:nvPr/>
        </p:nvCxnSpPr>
        <p:spPr>
          <a:xfrm>
            <a:off x="384771" y="1011463"/>
            <a:ext cx="583264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Shape 1"/>
          <p:cNvSpPr txBox="1"/>
          <p:nvPr/>
        </p:nvSpPr>
        <p:spPr>
          <a:xfrm>
            <a:off x="384772" y="324247"/>
            <a:ext cx="6192688" cy="68721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Исследовательские вопросы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B66E56-B159-4DEF-955D-FDF54F148540}"/>
              </a:ext>
            </a:extLst>
          </p:cNvPr>
          <p:cNvSpPr txBox="1"/>
          <p:nvPr/>
        </p:nvSpPr>
        <p:spPr>
          <a:xfrm>
            <a:off x="744811" y="1565062"/>
            <a:ext cx="119533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1)	</a:t>
            </a:r>
            <a:r>
              <a:rPr lang="ru-RU" sz="2400" dirty="0"/>
              <a:t>Как должен быть построен </a:t>
            </a:r>
            <a:r>
              <a:rPr lang="ru-RU" sz="2400" dirty="0" err="1"/>
              <a:t>промпт</a:t>
            </a:r>
            <a:r>
              <a:rPr lang="ru-RU" sz="2400" dirty="0"/>
              <a:t>-протокол, чтобы общедоступная языковая модель работала в режиме поддержки, а не замещения исследовательских действий студента?</a:t>
            </a:r>
          </a:p>
          <a:p>
            <a:r>
              <a:rPr lang="ru-RU" sz="2400" dirty="0"/>
              <a:t>2)	Какие изменения в исследовательских компетенциях (</a:t>
            </a:r>
            <a:r>
              <a:rPr lang="ru-RU" sz="2400" dirty="0" err="1"/>
              <a:t>проблематизация</a:t>
            </a:r>
            <a:r>
              <a:rPr lang="ru-RU" sz="2400" dirty="0"/>
              <a:t>, построение методологического аппарата, работа с источниками, критическая оценка информации) происходят при систематической работе по заданным </a:t>
            </a:r>
            <a:r>
              <a:rPr lang="ru-RU" sz="2400" dirty="0" err="1"/>
              <a:t>промпт</a:t>
            </a:r>
            <a:r>
              <a:rPr lang="ru-RU" sz="2400" dirty="0"/>
              <a:t>-протоколам с обязательной верификацией и рефлексией диалогов?</a:t>
            </a:r>
          </a:p>
          <a:p>
            <a:r>
              <a:rPr lang="ru-RU" sz="2400" dirty="0"/>
              <a:t>3)	Как связаны качество диалога с ИИ (тип и глубина промптов, доля верифицирующих запросов) и качество итогового исследовательского продукта студента?</a:t>
            </a:r>
          </a:p>
          <a:p>
            <a:r>
              <a:rPr lang="ru-RU" sz="2400" dirty="0"/>
              <a:t>4)	Насколько устойчиво </a:t>
            </a:r>
            <a:r>
              <a:rPr lang="ru-RU" sz="2400" dirty="0" err="1"/>
              <a:t>промпт</a:t>
            </a:r>
            <a:r>
              <a:rPr lang="ru-RU" sz="2400" dirty="0"/>
              <a:t>-протокол удерживает заданный режим на разных сервисах (</a:t>
            </a:r>
            <a:r>
              <a:rPr lang="ru-RU" sz="2400" dirty="0" err="1"/>
              <a:t>GigaChat</a:t>
            </a:r>
            <a:r>
              <a:rPr lang="ru-RU" sz="2400" dirty="0"/>
              <a:t>, </a:t>
            </a:r>
            <a:r>
              <a:rPr lang="ru-RU" sz="2400" dirty="0" err="1"/>
              <a:t>YandexGPT</a:t>
            </a:r>
            <a:r>
              <a:rPr lang="ru-RU" sz="2400" dirty="0"/>
              <a:t>, GPT, </a:t>
            </a:r>
            <a:r>
              <a:rPr lang="ru-RU" sz="2400" dirty="0" err="1"/>
              <a:t>DeepSeek</a:t>
            </a:r>
            <a:r>
              <a:rPr lang="ru-RU" sz="2400" dirty="0"/>
              <a:t> и др.) и при попытках студента его обойти?</a:t>
            </a:r>
          </a:p>
          <a:p>
            <a:r>
              <a:rPr lang="ru-RU" sz="2400" dirty="0"/>
              <a:t>5)	Какие барьеры (методические, нормативные, кадровые) препятствуют встраиванию </a:t>
            </a:r>
            <a:r>
              <a:rPr lang="ru-RU" sz="2400" dirty="0" err="1"/>
              <a:t>промпт</a:t>
            </a:r>
            <a:r>
              <a:rPr lang="ru-RU" sz="2400" dirty="0"/>
              <a:t>-протоколов в подготовку к ВКР и какие организационные решения позволяют их снять?</a:t>
            </a:r>
          </a:p>
        </p:txBody>
      </p:sp>
    </p:spTree>
    <p:extLst>
      <p:ext uri="{BB962C8B-B14F-4D97-AF65-F5344CB8AC3E}">
        <p14:creationId xmlns:p14="http://schemas.microsoft.com/office/powerpoint/2010/main" val="180819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EC1E78-7C08-9E32-ED0C-29516ADA0901}"/>
              </a:ext>
            </a:extLst>
          </p:cNvPr>
          <p:cNvSpPr txBox="1"/>
          <p:nvPr/>
        </p:nvSpPr>
        <p:spPr>
          <a:xfrm>
            <a:off x="426828" y="501613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Объект исследования</a:t>
            </a:r>
            <a:endParaRPr lang="ru-RU" sz="28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2F0B8-2AC6-5289-A2B0-5EE8258A282B}"/>
              </a:ext>
            </a:extLst>
          </p:cNvPr>
          <p:cNvSpPr txBox="1"/>
          <p:nvPr/>
        </p:nvSpPr>
        <p:spPr>
          <a:xfrm>
            <a:off x="929541" y="1116335"/>
            <a:ext cx="12032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формирования исследовательских компетенций студентов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бакалавриата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этапе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подготовки к выпускной квалификационной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C18BB01-285F-75AA-98C1-5D3BB14D1A2D}"/>
              </a:ext>
            </a:extLst>
          </p:cNvPr>
          <p:cNvCxnSpPr>
            <a:cxnSpLocks/>
          </p:cNvCxnSpPr>
          <p:nvPr/>
        </p:nvCxnSpPr>
        <p:spPr>
          <a:xfrm>
            <a:off x="400536" y="1043117"/>
            <a:ext cx="5096803" cy="186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94D481-B52F-E8D9-FFE5-D67B67252D87}"/>
              </a:ext>
            </a:extLst>
          </p:cNvPr>
          <p:cNvSpPr txBox="1"/>
          <p:nvPr/>
        </p:nvSpPr>
        <p:spPr>
          <a:xfrm>
            <a:off x="929539" y="2810900"/>
            <a:ext cx="12032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Промпт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-протоколы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работы с общедоступными языковыми моделями как средство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метакогнитивной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поддержки при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организации самостоятельной учебно-исследовательской работы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студентов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9DA7FBA-86CF-E4FD-FE01-EAF1EE62AC30}"/>
              </a:ext>
            </a:extLst>
          </p:cNvPr>
          <p:cNvCxnSpPr>
            <a:cxnSpLocks/>
          </p:cNvCxnSpPr>
          <p:nvPr/>
        </p:nvCxnSpPr>
        <p:spPr>
          <a:xfrm>
            <a:off x="426828" y="2669162"/>
            <a:ext cx="5096803" cy="95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0FBEA28-0840-D062-24F7-F99096D8644F}"/>
              </a:ext>
            </a:extLst>
          </p:cNvPr>
          <p:cNvSpPr txBox="1"/>
          <p:nvPr/>
        </p:nvSpPr>
        <p:spPr>
          <a:xfrm>
            <a:off x="444752" y="2008433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Предмет исследования </a:t>
            </a:r>
            <a:endParaRPr lang="ru-RU" sz="2800" dirty="0"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8EFA7-04CF-E00F-389D-E4E30C0872B2}"/>
              </a:ext>
            </a:extLst>
          </p:cNvPr>
          <p:cNvSpPr txBox="1"/>
          <p:nvPr/>
        </p:nvSpPr>
        <p:spPr>
          <a:xfrm>
            <a:off x="929539" y="5096592"/>
            <a:ext cx="120321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апробация методического комплекта «НАУЧНЫЙ СОБЕСЕДНИК», включающего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систему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промпт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-протоколов для существующих ИИ-сервисов, переводящих модель в режим направляющего диалога,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преподавательские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промпты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генерации учебных и диагностических материалов,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допустимого использования ИИ при подготовке ВКР и форму декларации авторского вклада.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92CF0E9-1F45-9D46-CB96-BBFE6F238E89}"/>
              </a:ext>
            </a:extLst>
          </p:cNvPr>
          <p:cNvCxnSpPr>
            <a:cxnSpLocks/>
          </p:cNvCxnSpPr>
          <p:nvPr/>
        </p:nvCxnSpPr>
        <p:spPr>
          <a:xfrm flipV="1">
            <a:off x="528787" y="4826837"/>
            <a:ext cx="5096803" cy="1916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BDB68B2-8CA4-A0AB-FC27-CA8B8B94232A}"/>
              </a:ext>
            </a:extLst>
          </p:cNvPr>
          <p:cNvSpPr txBox="1"/>
          <p:nvPr/>
        </p:nvSpPr>
        <p:spPr>
          <a:xfrm>
            <a:off x="496140" y="3991764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Цель исследования </a:t>
            </a:r>
          </a:p>
        </p:txBody>
      </p:sp>
    </p:spTree>
    <p:extLst>
      <p:ext uri="{BB962C8B-B14F-4D97-AF65-F5344CB8AC3E}">
        <p14:creationId xmlns:p14="http://schemas.microsoft.com/office/powerpoint/2010/main" val="339794276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EC1E78-7C08-9E32-ED0C-29516ADA0901}"/>
              </a:ext>
            </a:extLst>
          </p:cNvPr>
          <p:cNvSpPr txBox="1"/>
          <p:nvPr/>
        </p:nvSpPr>
        <p:spPr>
          <a:xfrm>
            <a:off x="426828" y="501613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 smtClean="0">
                <a:cs typeface="Arial" panose="020B0604020202020204" pitchFamily="34" charset="0"/>
              </a:rPr>
              <a:t>Гипотеза </a:t>
            </a:r>
            <a:r>
              <a:rPr lang="ru-RU" sz="2800" b="1" dirty="0">
                <a:cs typeface="Arial" panose="020B0604020202020204" pitchFamily="34" charset="0"/>
              </a:rPr>
              <a:t>исследования</a:t>
            </a:r>
            <a:endParaRPr lang="ru-RU" sz="28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2F0B8-2AC6-5289-A2B0-5EE8258A282B}"/>
              </a:ext>
            </a:extLst>
          </p:cNvPr>
          <p:cNvSpPr txBox="1"/>
          <p:nvPr/>
        </p:nvSpPr>
        <p:spPr>
          <a:xfrm>
            <a:off x="929541" y="1116335"/>
            <a:ext cx="120321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студентов с общедоступными языковыми моделями по заданным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промпт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-протоколам направляющего (сократического) типа при обязательной верификации ответов и рефлексии диалогов обеспечит более выраженный прирост исследовательских компетенций, чем неструктурированное самостоятельное использование тех же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сервисов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C18BB01-285F-75AA-98C1-5D3BB14D1A2D}"/>
              </a:ext>
            </a:extLst>
          </p:cNvPr>
          <p:cNvCxnSpPr>
            <a:cxnSpLocks/>
          </p:cNvCxnSpPr>
          <p:nvPr/>
        </p:nvCxnSpPr>
        <p:spPr>
          <a:xfrm>
            <a:off x="400536" y="1043117"/>
            <a:ext cx="5096803" cy="186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8F8EFA7-04CF-E00F-389D-E4E30C0872B2}"/>
              </a:ext>
            </a:extLst>
          </p:cNvPr>
          <p:cNvSpPr txBox="1"/>
          <p:nvPr/>
        </p:nvSpPr>
        <p:spPr>
          <a:xfrm>
            <a:off x="929540" y="3488802"/>
            <a:ext cx="120321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Педагогический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 определяется преимущественно способом обращения к модели, а не техническими характеристиками конкретного сервиса; следовательно, эффект воспроизводится на любой современной модели общего назначения без собственной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разработки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92CF0E9-1F45-9D46-CB96-BBFE6F238E89}"/>
              </a:ext>
            </a:extLst>
          </p:cNvPr>
          <p:cNvCxnSpPr>
            <a:cxnSpLocks/>
          </p:cNvCxnSpPr>
          <p:nvPr/>
        </p:nvCxnSpPr>
        <p:spPr>
          <a:xfrm flipV="1">
            <a:off x="400535" y="3300333"/>
            <a:ext cx="5096803" cy="1916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BDB68B2-8CA4-A0AB-FC27-CA8B8B94232A}"/>
              </a:ext>
            </a:extLst>
          </p:cNvPr>
          <p:cNvSpPr txBox="1"/>
          <p:nvPr/>
        </p:nvSpPr>
        <p:spPr>
          <a:xfrm>
            <a:off x="426828" y="2673034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Дополнительное допущение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59C2A8-94B3-4769-9C18-E7685E201D17}"/>
              </a:ext>
            </a:extLst>
          </p:cNvPr>
          <p:cNvSpPr txBox="1"/>
          <p:nvPr/>
        </p:nvSpPr>
        <p:spPr>
          <a:xfrm>
            <a:off x="929539" y="5555901"/>
            <a:ext cx="120321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Неструктурированное 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ИИ повышает формальные характеристики текста (объём, связность, терминологическую насыщенность), не повышая либо снижая показатели самостоятельной исследовательской работы, измеренные в условиях без доступа к ИИ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F13DAC1-BE20-4B57-8BD5-B1E6EC2C9570}"/>
              </a:ext>
            </a:extLst>
          </p:cNvPr>
          <p:cNvCxnSpPr>
            <a:cxnSpLocks/>
          </p:cNvCxnSpPr>
          <p:nvPr/>
        </p:nvCxnSpPr>
        <p:spPr>
          <a:xfrm flipV="1">
            <a:off x="454848" y="5245827"/>
            <a:ext cx="5096803" cy="1916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A31A69-19D1-4F0A-8F8D-D9680C988386}"/>
              </a:ext>
            </a:extLst>
          </p:cNvPr>
          <p:cNvSpPr txBox="1"/>
          <p:nvPr/>
        </p:nvSpPr>
        <p:spPr>
          <a:xfrm>
            <a:off x="454847" y="4619347"/>
            <a:ext cx="10731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Рабочая </a:t>
            </a:r>
            <a:r>
              <a:rPr lang="ru-RU" sz="2800" b="1" dirty="0" err="1">
                <a:cs typeface="Arial" panose="020B0604020202020204" pitchFamily="34" charset="0"/>
              </a:rPr>
              <a:t>контргипотеза</a:t>
            </a:r>
            <a:r>
              <a:rPr lang="ru-RU" sz="2800" b="1" dirty="0">
                <a:cs typeface="Arial" panose="020B0604020202020204" pitchFamily="34" charset="0"/>
              </a:rPr>
              <a:t> (проверяется наравне с основной):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E89B9E-329E-4F01-9B80-C8546AD05DCF}"/>
              </a:ext>
            </a:extLst>
          </p:cNvPr>
          <p:cNvCxnSpPr>
            <a:cxnSpLocks/>
          </p:cNvCxnSpPr>
          <p:nvPr/>
        </p:nvCxnSpPr>
        <p:spPr>
          <a:xfrm>
            <a:off x="390738" y="900311"/>
            <a:ext cx="583264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Shape 1"/>
          <p:cNvSpPr txBox="1"/>
          <p:nvPr/>
        </p:nvSpPr>
        <p:spPr>
          <a:xfrm>
            <a:off x="390739" y="213095"/>
            <a:ext cx="4752528" cy="68721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Концептуализация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94720-F7A4-416B-A3B6-071B7319EBF5}"/>
              </a:ext>
            </a:extLst>
          </p:cNvPr>
          <p:cNvSpPr txBox="1"/>
          <p:nvPr/>
        </p:nvSpPr>
        <p:spPr>
          <a:xfrm>
            <a:off x="390738" y="1116335"/>
            <a:ext cx="58266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Теория зоны ближайшего развития (Л. С. Выготский). Основание идеи ассистирующего, а не замещающего ИИ. </a:t>
            </a:r>
            <a:r>
              <a:rPr lang="ru-RU" dirty="0" smtClean="0">
                <a:solidFill>
                  <a:srgbClr val="0070C0"/>
                </a:solidFill>
              </a:rPr>
              <a:t>Студент </a:t>
            </a:r>
            <a:r>
              <a:rPr lang="ru-RU" dirty="0">
                <a:solidFill>
                  <a:srgbClr val="0070C0"/>
                </a:solidFill>
              </a:rPr>
              <a:t>выполняет исследовательское действие сам, но на полшага сложнее того, что доступно ему без поддержки. Это задаёт критерий проектирования </a:t>
            </a:r>
            <a:r>
              <a:rPr lang="ru-RU" dirty="0" err="1">
                <a:solidFill>
                  <a:srgbClr val="0070C0"/>
                </a:solidFill>
              </a:rPr>
              <a:t>промпта</a:t>
            </a:r>
            <a:r>
              <a:rPr lang="ru-RU" dirty="0">
                <a:solidFill>
                  <a:srgbClr val="0070C0"/>
                </a:solidFill>
              </a:rPr>
              <a:t>: подсказка даётся ровно в объёме, необходимом для следующего самостоятельного шага.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FF3D06-1A4E-4B33-BBF3-42007B9F81F2}"/>
              </a:ext>
            </a:extLst>
          </p:cNvPr>
          <p:cNvSpPr txBox="1"/>
          <p:nvPr/>
        </p:nvSpPr>
        <p:spPr>
          <a:xfrm>
            <a:off x="6923477" y="213095"/>
            <a:ext cx="62419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Эпистемическая</a:t>
            </a:r>
            <a:r>
              <a:rPr lang="ru-RU" b="1" dirty="0"/>
              <a:t> </a:t>
            </a:r>
            <a:r>
              <a:rPr lang="ru-RU" b="1" dirty="0" err="1"/>
              <a:t>когниция</a:t>
            </a:r>
            <a:r>
              <a:rPr lang="ru-RU" b="1" dirty="0"/>
              <a:t> и критическая оценка источника (Д. Кун, П. Кинг и К. </a:t>
            </a:r>
            <a:r>
              <a:rPr lang="ru-RU" b="1" dirty="0" err="1"/>
              <a:t>Китченер</a:t>
            </a:r>
            <a:r>
              <a:rPr lang="ru-RU" b="1" dirty="0"/>
              <a:t>). </a:t>
            </a:r>
            <a:r>
              <a:rPr lang="ru-RU" dirty="0">
                <a:solidFill>
                  <a:srgbClr val="0070C0"/>
                </a:solidFill>
              </a:rPr>
              <a:t>Работа с ИИ переопределяется как работа с недостоверным источником: обосновывает включение диагностических «ловушек» и промптов «красной команды».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9FE39-A1D7-4767-B673-A15B33CF3528}"/>
              </a:ext>
            </a:extLst>
          </p:cNvPr>
          <p:cNvSpPr txBox="1"/>
          <p:nvPr/>
        </p:nvSpPr>
        <p:spPr>
          <a:xfrm>
            <a:off x="390738" y="3293245"/>
            <a:ext cx="584511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Метакогнитивный </a:t>
            </a:r>
            <a:r>
              <a:rPr lang="ru-RU" b="1" dirty="0" err="1"/>
              <a:t>скаффолдинг</a:t>
            </a:r>
            <a:r>
              <a:rPr lang="ru-RU" b="1" dirty="0"/>
              <a:t> и </a:t>
            </a:r>
            <a:r>
              <a:rPr lang="ru-RU" b="1" dirty="0" err="1"/>
              <a:t>саморегуляция</a:t>
            </a:r>
            <a:r>
              <a:rPr lang="ru-RU" b="1" dirty="0"/>
              <a:t> учения. </a:t>
            </a:r>
            <a:r>
              <a:rPr lang="ru-RU" dirty="0" err="1">
                <a:solidFill>
                  <a:srgbClr val="0070C0"/>
                </a:solidFill>
              </a:rPr>
              <a:t>Промпт</a:t>
            </a:r>
            <a:r>
              <a:rPr lang="ru-RU" dirty="0">
                <a:solidFill>
                  <a:srgbClr val="0070C0"/>
                </a:solidFill>
              </a:rPr>
              <a:t>-протокол задаёт модели обязанность задавать наводящие вопросы, требовать обоснования шага и возвращать критерий самопроверки вместо готового ответа. Отдельно проектируется «затухание опор» (</a:t>
            </a:r>
            <a:r>
              <a:rPr lang="ru-RU" dirty="0" err="1">
                <a:solidFill>
                  <a:srgbClr val="0070C0"/>
                </a:solidFill>
              </a:rPr>
              <a:t>fading</a:t>
            </a:r>
            <a:r>
              <a:rPr lang="ru-RU" dirty="0">
                <a:solidFill>
                  <a:srgbClr val="0070C0"/>
                </a:solidFill>
              </a:rPr>
              <a:t>): от модуля к модулю объём подсказок в протоколе последовательно сокращается.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EB691-0578-49B0-B069-73E026D11792}"/>
              </a:ext>
            </a:extLst>
          </p:cNvPr>
          <p:cNvSpPr txBox="1"/>
          <p:nvPr/>
        </p:nvSpPr>
        <p:spPr>
          <a:xfrm>
            <a:off x="6923477" y="1809411"/>
            <a:ext cx="62294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Теория контекстного обучения (А. А. Вербицкий) и </a:t>
            </a:r>
            <a:r>
              <a:rPr lang="ru-RU" b="1" dirty="0" err="1"/>
              <a:t>деятельностный</a:t>
            </a:r>
            <a:r>
              <a:rPr lang="ru-RU" b="1" dirty="0"/>
              <a:t> подход. </a:t>
            </a:r>
            <a:r>
              <a:rPr lang="ru-RU" dirty="0">
                <a:solidFill>
                  <a:srgbClr val="0070C0"/>
                </a:solidFill>
              </a:rPr>
              <a:t>Обосновывает предметную привязку заданий: студент работает не с абстрактным упражнением, а с материалом собственной будущей ВКР в контексте профиля подготовки.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22AC7-80A8-4083-AD9F-96BFB029F1AA}"/>
              </a:ext>
            </a:extLst>
          </p:cNvPr>
          <p:cNvSpPr txBox="1"/>
          <p:nvPr/>
        </p:nvSpPr>
        <p:spPr>
          <a:xfrm>
            <a:off x="390738" y="5540593"/>
            <a:ext cx="59706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Когнитивная разгрузка и «</a:t>
            </a:r>
            <a:r>
              <a:rPr lang="ru-RU" b="1" dirty="0" err="1"/>
              <a:t>метакогнитивная</a:t>
            </a:r>
            <a:r>
              <a:rPr lang="ru-RU" b="1" dirty="0"/>
              <a:t> лень» (</a:t>
            </a:r>
            <a:r>
              <a:rPr lang="ru-RU" b="1" dirty="0" err="1"/>
              <a:t>cognitive</a:t>
            </a:r>
            <a:r>
              <a:rPr lang="ru-RU" b="1" dirty="0"/>
              <a:t> </a:t>
            </a:r>
            <a:r>
              <a:rPr lang="ru-RU" b="1" dirty="0" err="1"/>
              <a:t>offloading</a:t>
            </a:r>
            <a:r>
              <a:rPr lang="ru-RU" b="1" dirty="0"/>
              <a:t>, </a:t>
            </a:r>
            <a:r>
              <a:rPr lang="ru-RU" b="1" dirty="0" err="1"/>
              <a:t>metacognitive</a:t>
            </a:r>
            <a:r>
              <a:rPr lang="ru-RU" b="1" dirty="0"/>
              <a:t> </a:t>
            </a:r>
            <a:r>
              <a:rPr lang="ru-RU" b="1" dirty="0" err="1"/>
              <a:t>laziness</a:t>
            </a:r>
            <a:r>
              <a:rPr lang="ru-RU" b="1" dirty="0"/>
              <a:t>). </a:t>
            </a:r>
            <a:r>
              <a:rPr lang="ru-RU" dirty="0">
                <a:solidFill>
                  <a:srgbClr val="0070C0"/>
                </a:solidFill>
              </a:rPr>
              <a:t>Объясняет ключевой риск: делегирование инструменту тех операций, которые составляют предмет освоения. Из этой рамки следуют жёсткие запреты в тексте </a:t>
            </a:r>
            <a:r>
              <a:rPr lang="ru-RU" dirty="0" err="1">
                <a:solidFill>
                  <a:srgbClr val="0070C0"/>
                </a:solidFill>
              </a:rPr>
              <a:t>промпта</a:t>
            </a:r>
            <a:r>
              <a:rPr lang="ru-RU" dirty="0">
                <a:solidFill>
                  <a:srgbClr val="0070C0"/>
                </a:solidFill>
              </a:rPr>
              <a:t> и обязательная процедура разделения авторского вклада.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2E92A-48A0-4431-9A92-8509EB6EB94B}"/>
              </a:ext>
            </a:extLst>
          </p:cNvPr>
          <p:cNvSpPr txBox="1"/>
          <p:nvPr/>
        </p:nvSpPr>
        <p:spPr>
          <a:xfrm>
            <a:off x="6949903" y="5324570"/>
            <a:ext cx="63242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 err="1"/>
              <a:t>Промпт</a:t>
            </a:r>
            <a:r>
              <a:rPr lang="ru-RU" b="1" dirty="0"/>
              <a:t>-инжиниринг как педагогическое проектирование. </a:t>
            </a:r>
            <a:r>
              <a:rPr lang="ru-RU" dirty="0">
                <a:solidFill>
                  <a:srgbClr val="0070C0"/>
                </a:solidFill>
              </a:rPr>
              <a:t>Текст </a:t>
            </a:r>
            <a:r>
              <a:rPr lang="ru-RU" dirty="0" err="1">
                <a:solidFill>
                  <a:srgbClr val="0070C0"/>
                </a:solidFill>
              </a:rPr>
              <a:t>промпта</a:t>
            </a:r>
            <a:r>
              <a:rPr lang="ru-RU" dirty="0">
                <a:solidFill>
                  <a:srgbClr val="0070C0"/>
                </a:solidFill>
              </a:rPr>
              <a:t> рассматривается как методический документ: он задаёт роль, запреты, процедуру взаимодействия и формат обратной связи, то есть выполняет функцию инструкции к учебному действию. Это позволяет получить проектируемое поведение системы без разработки программного продукта.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949904" y="3428491"/>
            <a:ext cx="62029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Педагогический дизайн (ADDIE, 4C/ID). </a:t>
            </a:r>
            <a:r>
              <a:rPr lang="ru-RU" dirty="0">
                <a:solidFill>
                  <a:srgbClr val="0070C0"/>
                </a:solidFill>
              </a:rPr>
              <a:t>Рамка проектирования комплекта: сначала перечень комплексных исследовательских задач и поддерживающей информации, затем содержание модулей и опор, и только потом формулировки промптов и порядок их предъявления.</a:t>
            </a:r>
          </a:p>
        </p:txBody>
      </p:sp>
    </p:spTree>
    <p:extLst>
      <p:ext uri="{BB962C8B-B14F-4D97-AF65-F5344CB8AC3E}">
        <p14:creationId xmlns:p14="http://schemas.microsoft.com/office/powerpoint/2010/main" val="357309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26" y="401071"/>
            <a:ext cx="8207820" cy="67497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just" defTabSz="1008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Дизайн эксперимента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1EEDDA5-2026-4F64-BCF3-79E1021C6875}"/>
              </a:ext>
            </a:extLst>
          </p:cNvPr>
          <p:cNvCxnSpPr>
            <a:cxnSpLocks/>
          </p:cNvCxnSpPr>
          <p:nvPr/>
        </p:nvCxnSpPr>
        <p:spPr>
          <a:xfrm flipV="1">
            <a:off x="395774" y="1188343"/>
            <a:ext cx="110892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6ED8611-A851-4E3D-AFD2-C9C82F6A704D}"/>
              </a:ext>
            </a:extLst>
          </p:cNvPr>
          <p:cNvSpPr txBox="1"/>
          <p:nvPr/>
        </p:nvSpPr>
        <p:spPr>
          <a:xfrm>
            <a:off x="419045" y="1324435"/>
            <a:ext cx="20882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Проект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81420-354B-4EEB-9AB0-68582CBD66DF}"/>
              </a:ext>
            </a:extLst>
          </p:cNvPr>
          <p:cNvSpPr txBox="1"/>
          <p:nvPr/>
        </p:nvSpPr>
        <p:spPr>
          <a:xfrm>
            <a:off x="2474956" y="1321865"/>
            <a:ext cx="107764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Методический комплект «НАУЧНЫЙ СОБЕСЕДНИК»</a:t>
            </a:r>
            <a:endParaRPr lang="ru-RU" sz="2000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8362E70-8DFA-4BD6-8368-1C26906F6AE0}"/>
              </a:ext>
            </a:extLst>
          </p:cNvPr>
          <p:cNvCxnSpPr>
            <a:cxnSpLocks/>
          </p:cNvCxnSpPr>
          <p:nvPr/>
        </p:nvCxnSpPr>
        <p:spPr>
          <a:xfrm flipV="1">
            <a:off x="386724" y="176440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1D34DB7-EAA0-4FD1-81F0-C0DDD390433F}"/>
              </a:ext>
            </a:extLst>
          </p:cNvPr>
          <p:cNvSpPr txBox="1"/>
          <p:nvPr/>
        </p:nvSpPr>
        <p:spPr>
          <a:xfrm>
            <a:off x="352033" y="2728280"/>
            <a:ext cx="2088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Особенности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67D5E-1109-4EA2-BE89-7CD4C6F6F16D}"/>
              </a:ext>
            </a:extLst>
          </p:cNvPr>
          <p:cNvCxnSpPr>
            <a:cxnSpLocks/>
          </p:cNvCxnSpPr>
          <p:nvPr/>
        </p:nvCxnSpPr>
        <p:spPr>
          <a:xfrm flipV="1">
            <a:off x="527026" y="4102732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DCECB2B-4486-485C-8035-53779082B55B}"/>
              </a:ext>
            </a:extLst>
          </p:cNvPr>
          <p:cNvSpPr txBox="1"/>
          <p:nvPr/>
        </p:nvSpPr>
        <p:spPr>
          <a:xfrm>
            <a:off x="491534" y="4279511"/>
            <a:ext cx="1861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Цель эксперимента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F277154C-302A-477E-9C24-E7058F8A538E}"/>
              </a:ext>
            </a:extLst>
          </p:cNvPr>
          <p:cNvCxnSpPr>
            <a:cxnSpLocks/>
          </p:cNvCxnSpPr>
          <p:nvPr/>
        </p:nvCxnSpPr>
        <p:spPr>
          <a:xfrm flipV="1">
            <a:off x="527026" y="5251271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E21D56D-8333-4730-9FE0-1C9C0175B697}"/>
              </a:ext>
            </a:extLst>
          </p:cNvPr>
          <p:cNvSpPr txBox="1"/>
          <p:nvPr/>
        </p:nvSpPr>
        <p:spPr>
          <a:xfrm>
            <a:off x="445021" y="5340844"/>
            <a:ext cx="1887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Экспериментальные группы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7693BB0-1D39-49FA-BEEF-062EADC723EE}"/>
              </a:ext>
            </a:extLst>
          </p:cNvPr>
          <p:cNvCxnSpPr>
            <a:cxnSpLocks/>
          </p:cNvCxnSpPr>
          <p:nvPr/>
        </p:nvCxnSpPr>
        <p:spPr>
          <a:xfrm flipV="1">
            <a:off x="419045" y="608488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FA2774-8593-4BD9-B45C-C242E3FD00C2}"/>
              </a:ext>
            </a:extLst>
          </p:cNvPr>
          <p:cNvSpPr txBox="1"/>
          <p:nvPr/>
        </p:nvSpPr>
        <p:spPr>
          <a:xfrm>
            <a:off x="491534" y="6246633"/>
            <a:ext cx="2005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Тип эксперимента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3CB0137-A2E8-4AFF-BE7F-FA2BFE634572}"/>
              </a:ext>
            </a:extLst>
          </p:cNvPr>
          <p:cNvCxnSpPr>
            <a:cxnSpLocks/>
          </p:cNvCxnSpPr>
          <p:nvPr/>
        </p:nvCxnSpPr>
        <p:spPr>
          <a:xfrm flipV="1">
            <a:off x="445021" y="745848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4620F20-334F-4528-943B-69BBC06D7DF2}"/>
              </a:ext>
            </a:extLst>
          </p:cNvPr>
          <p:cNvSpPr txBox="1"/>
          <p:nvPr/>
        </p:nvSpPr>
        <p:spPr>
          <a:xfrm>
            <a:off x="2462255" y="1751741"/>
            <a:ext cx="1066793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Восполнение </a:t>
            </a:r>
            <a:r>
              <a:rPr lang="ru-RU" dirty="0"/>
              <a:t>базовых (</a:t>
            </a:r>
            <a:r>
              <a:rPr lang="ru-RU" dirty="0" err="1"/>
              <a:t>доисследовательских</a:t>
            </a:r>
            <a:r>
              <a:rPr lang="ru-RU" dirty="0"/>
              <a:t>) умений: работа с научным текстом, формулирование вопроса, оформление ссылки.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Практико-ориентированное </a:t>
            </a:r>
            <a:r>
              <a:rPr lang="ru-RU" dirty="0"/>
              <a:t>и контекстное обучение: все задания выполняются на материале собственной темы студента.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Ресурсная </a:t>
            </a:r>
            <a:r>
              <a:rPr lang="ru-RU" dirty="0"/>
              <a:t>реализуемость: используются общедоступные ИИ-сервисы в бесплатных тарифах; собственная разработка, </a:t>
            </a:r>
            <a:r>
              <a:rPr lang="ru-RU" dirty="0" err="1"/>
              <a:t>дообучение</a:t>
            </a:r>
            <a:r>
              <a:rPr lang="ru-RU" dirty="0"/>
              <a:t> моделей и интеграции не требуются.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dirty="0" smtClean="0"/>
              <a:t>Обязательная </a:t>
            </a:r>
            <a:r>
              <a:rPr lang="ru-RU" dirty="0"/>
              <a:t>прозрачность: каждый диалог выгружается студентом в учебный журнал (ссылка на чат или текстовая копия) и сопровождается отметкой о внесённых им изменениях.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0160DA-104C-422F-89C0-7FF9A520A213}"/>
              </a:ext>
            </a:extLst>
          </p:cNvPr>
          <p:cNvSpPr txBox="1"/>
          <p:nvPr/>
        </p:nvSpPr>
        <p:spPr>
          <a:xfrm>
            <a:off x="2474956" y="4238369"/>
            <a:ext cx="106552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Исследовать и проверить, как применение </a:t>
            </a:r>
            <a:r>
              <a:rPr lang="ru-RU" dirty="0" err="1"/>
              <a:t>промпт</a:t>
            </a:r>
            <a:r>
              <a:rPr lang="ru-RU" dirty="0"/>
              <a:t>-протоколов «НАУЧНЫЙ СОБЕСЕДНИК» и процедуры критической экспертизы ИИ-текстов влияет на качество выполнения студентами профессионально значимых исследовательских задач при подготовке к ВКР.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E82EBD-B16E-48FB-8BE2-795C00AF697B}"/>
              </a:ext>
            </a:extLst>
          </p:cNvPr>
          <p:cNvSpPr txBox="1"/>
          <p:nvPr/>
        </p:nvSpPr>
        <p:spPr>
          <a:xfrm>
            <a:off x="2507277" y="5313650"/>
            <a:ext cx="9505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49.03.01 </a:t>
            </a:r>
            <a:r>
              <a:rPr lang="ru-RU" dirty="0" smtClean="0"/>
              <a:t>Физическая культура, 2 группы</a:t>
            </a:r>
            <a:endParaRPr lang="ru-RU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01811F-3D61-4B0E-9EB7-6FF5E1374F63}"/>
              </a:ext>
            </a:extLst>
          </p:cNvPr>
          <p:cNvSpPr txBox="1"/>
          <p:nvPr/>
        </p:nvSpPr>
        <p:spPr>
          <a:xfrm>
            <a:off x="2507277" y="6258158"/>
            <a:ext cx="106229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Естественный, линейный: эксперимент разворачивается в рамках штатного изучения дисциплины </a:t>
            </a:r>
            <a:r>
              <a:rPr lang="ru-RU" dirty="0" smtClean="0"/>
              <a:t>«Научно-методический семинар» </a:t>
            </a:r>
            <a:r>
              <a:rPr lang="ru-RU" dirty="0"/>
              <a:t>без разделения на экспериментальную и контрольную группы; сопоставляются последовательные срезы одной и той же выборки (констатирующий → промежуточный → контрольный → отсроченный). </a:t>
            </a:r>
          </a:p>
        </p:txBody>
      </p:sp>
    </p:spTree>
    <p:extLst>
      <p:ext uri="{BB962C8B-B14F-4D97-AF65-F5344CB8AC3E}">
        <p14:creationId xmlns:p14="http://schemas.microsoft.com/office/powerpoint/2010/main" val="3595470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49774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Показатели  и индикаторы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77415"/>
              </p:ext>
            </p:extLst>
          </p:nvPr>
        </p:nvGraphicFramePr>
        <p:xfrm>
          <a:off x="528788" y="1116333"/>
          <a:ext cx="12529392" cy="62646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2299">
                  <a:extLst>
                    <a:ext uri="{9D8B030D-6E8A-4147-A177-3AD203B41FA5}">
                      <a16:colId xmlns:a16="http://schemas.microsoft.com/office/drawing/2014/main" val="4041432892"/>
                    </a:ext>
                  </a:extLst>
                </a:gridCol>
                <a:gridCol w="3280148">
                  <a:extLst>
                    <a:ext uri="{9D8B030D-6E8A-4147-A177-3AD203B41FA5}">
                      <a16:colId xmlns:a16="http://schemas.microsoft.com/office/drawing/2014/main" val="1825427995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731548779"/>
                    </a:ext>
                  </a:extLst>
                </a:gridCol>
                <a:gridCol w="3240361">
                  <a:extLst>
                    <a:ext uri="{9D8B030D-6E8A-4147-A177-3AD203B41FA5}">
                      <a16:colId xmlns:a16="http://schemas.microsoft.com/office/drawing/2014/main" val="3563841481"/>
                    </a:ext>
                  </a:extLst>
                </a:gridCol>
              </a:tblGrid>
              <a:tr h="348486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Индикатор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Источник данных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879779"/>
                  </a:ext>
                </a:extLst>
              </a:tr>
              <a:tr h="891322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Проблематизация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Сформулировано содержательное противоречие; проблема отделена от темы; проблема исследуема средствами студента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Рубрика по продукту среза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56370"/>
                  </a:ext>
                </a:extLst>
              </a:tr>
              <a:tr h="891322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Согласованность методологического аппарата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Предмет входит в объект; цель отвечает на проблему; задачи покрывают цель; гипотеза проверяема и фальсифицируема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Рубрика по продукту среза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274926"/>
                  </a:ext>
                </a:extLst>
              </a:tr>
              <a:tr h="891322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Работа с источниками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верифицированных ссылок; доля рецензируемых научных источников; глубина (не только первая страница выдачи)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Проверка списка литературы по базам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4982512"/>
                  </a:ext>
                </a:extLst>
              </a:tr>
              <a:tr h="664179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Методологическая грамотность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Методы адекватны задачам; описана процедура; названы ограничения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Рубрика по продукту среза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117597"/>
                  </a:ext>
                </a:extLst>
              </a:tr>
              <a:tr h="664179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Критическая оценка ИИ-выводов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обнаруженных фактических ошибок и вымышленных источников в тест-кейсе «Ловушка»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Тест-кейс, параллельные формы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611142"/>
                  </a:ext>
                </a:extLst>
              </a:tr>
              <a:tr h="1054530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Качество диалога с ИИ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Доля уточняющих, верифицирующих и оспаривающих промптов; средняя длина цепочки диалога; доля правок ответа модели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Контент-анализ журналов диалогов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0532212"/>
                  </a:ext>
                </a:extLst>
              </a:tr>
              <a:tr h="859355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Авторская позиция и рефлексия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Студент различает свой вклад и вклад инструмента; на защите отвечает на вопрос за пределами текста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Рефлексивное эссе; протокол защиты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6080" marR="56080" marT="37386" marB="3738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828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0099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785775"/>
          </a:xfrm>
        </p:spPr>
        <p:txBody>
          <a:bodyPr/>
          <a:lstStyle/>
          <a:p>
            <a:r>
              <a:rPr lang="ru-RU" dirty="0" smtClean="0"/>
              <a:t>Инструменты диагностики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779" y="1260351"/>
            <a:ext cx="12529392" cy="6150387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Аналитическая рубрика оценки исследовательского продукта (7 критериев × 0–3 балла); двойное независимое оценивание, согласованность оценщиков по κ Коэна (целевое значение κ ≥ 0,7).</a:t>
            </a:r>
          </a:p>
          <a:p>
            <a:pPr lvl="0"/>
            <a:r>
              <a:rPr lang="ru-RU" dirty="0"/>
              <a:t>Тест-кейс «Ловушка» (две параллельные формы): текст объёмом 1,5–2 страницы с 5 внедрёнными фактическими ошибками и 3 несуществующими источниками; показатель — доля обнаруженного. Формы порождаются преподавательским </a:t>
            </a:r>
            <a:r>
              <a:rPr lang="ru-RU" dirty="0" err="1"/>
              <a:t>промптом</a:t>
            </a:r>
            <a:r>
              <a:rPr lang="ru-RU" dirty="0"/>
              <a:t> П-5а и проходят ручную </a:t>
            </a:r>
            <a:r>
              <a:rPr lang="ru-RU" dirty="0" err="1"/>
              <a:t>валидацию</a:t>
            </a:r>
            <a:r>
              <a:rPr lang="ru-RU" dirty="0"/>
              <a:t> методистом.</a:t>
            </a:r>
          </a:p>
          <a:p>
            <a:pPr lvl="0"/>
            <a:r>
              <a:rPr lang="ru-RU" dirty="0"/>
              <a:t>Журнал диалогов: студент прикладывает ссылку на чат или текстовую выгрузку по каждому модулю в единый шаблон отчёта, с указанием сервиса и даты обращения.</a:t>
            </a:r>
          </a:p>
          <a:p>
            <a:pPr lvl="0"/>
            <a:r>
              <a:rPr lang="ru-RU" dirty="0"/>
              <a:t>Таксономия промптов (репродуктивный / уточняющий / верифицирующий / оспаривающий / рефлексивный) — кодировочная схема для ручного контент-анализа журналов; кодируется сплошь по первому и шестому модулям и выборочно (30 %) по остальным, двумя независимыми кодировщиками.</a:t>
            </a:r>
          </a:p>
          <a:p>
            <a:pPr lvl="0"/>
            <a:r>
              <a:rPr lang="ru-RU" dirty="0"/>
              <a:t>Опросник </a:t>
            </a:r>
            <a:r>
              <a:rPr lang="ru-RU" dirty="0" err="1"/>
              <a:t>саморегуляции</a:t>
            </a:r>
            <a:r>
              <a:rPr lang="ru-RU" dirty="0"/>
              <a:t> учебной деятельности (адаптированная шкала MSLQ) и методика диагностики учебно-профессиональной мотивации.</a:t>
            </a:r>
          </a:p>
          <a:p>
            <a:pPr lvl="0"/>
            <a:r>
              <a:rPr lang="ru-RU" dirty="0"/>
              <a:t>Протокол публичной защиты замысла без доступа к ИИ: устный ответ на вопрос за пределами написанного текста как проверка </a:t>
            </a:r>
            <a:r>
              <a:rPr lang="ru-RU" dirty="0" err="1"/>
              <a:t>присвоенности</a:t>
            </a:r>
            <a:r>
              <a:rPr lang="ru-RU" dirty="0"/>
              <a:t> содержания.</a:t>
            </a:r>
          </a:p>
          <a:p>
            <a:pPr lvl="0"/>
            <a:r>
              <a:rPr lang="ru-RU" dirty="0"/>
              <a:t>Рефлексивное эссе «Что в этой работе сделал я» с обязательной декларацией использования ИИ (форма из регламента).</a:t>
            </a:r>
          </a:p>
          <a:p>
            <a:pPr lvl="0"/>
            <a:r>
              <a:rPr lang="ru-RU" dirty="0"/>
              <a:t>Протокол калибровки промптов: фиксация доли отказов модели выполнить запрос «напиши за меня» и доли ответов, содержащих готовые формулировки, по каждому сервису.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479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Промпт</a:t>
            </a:r>
            <a:r>
              <a:rPr lang="ru-RU" dirty="0"/>
              <a:t>-решение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Вместо разработки собственного ИИ-сервиса проектируется способ обращения с существующими. Единица проектирования — </a:t>
            </a:r>
            <a:r>
              <a:rPr lang="ru-RU" dirty="0" err="1"/>
              <a:t>промпт</a:t>
            </a:r>
            <a:r>
              <a:rPr lang="ru-RU" dirty="0"/>
              <a:t>-протокол: воспроизводимый текст, который переводит модель общего назначения в роль научного собеседника и задаёт процедуру взаимодействия. Протоколы рассчитаны на любой современный сервис (</a:t>
            </a:r>
            <a:r>
              <a:rPr lang="ru-RU" dirty="0" err="1"/>
              <a:t>GigaChat</a:t>
            </a:r>
            <a:r>
              <a:rPr lang="ru-RU" dirty="0"/>
              <a:t>, </a:t>
            </a:r>
            <a:r>
              <a:rPr lang="ru-RU" dirty="0" err="1"/>
              <a:t>YandexGPT</a:t>
            </a:r>
            <a:r>
              <a:rPr lang="ru-RU" dirty="0"/>
              <a:t>, GPT, </a:t>
            </a:r>
            <a:r>
              <a:rPr lang="ru-RU" dirty="0" err="1"/>
              <a:t>Claude</a:t>
            </a:r>
            <a:r>
              <a:rPr lang="ru-RU" dirty="0"/>
              <a:t>, </a:t>
            </a:r>
            <a:r>
              <a:rPr lang="ru-RU" dirty="0" err="1"/>
              <a:t>DeepSeek</a:t>
            </a:r>
            <a:r>
              <a:rPr lang="ru-RU" dirty="0"/>
              <a:t> и аналогичные), не требуют оплаты, разработки и сопровождения и передаются другой кафедре одним файлом.</a:t>
            </a:r>
          </a:p>
          <a:p>
            <a:r>
              <a:rPr lang="ru-RU" dirty="0"/>
              <a:t>Порядок применения: базовый протокол П-0 вставляется в начало нового чата (или в поле пользовательской инструкции сервиса, если оно есть) и остаётся действующим на весь модуль; поверх него студент отправляет протокол текущего модуля. Каждый модуль ведётся в отдельном чате, ссылка на который сдаётся в журнал.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4354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70" y="228113"/>
            <a:ext cx="8207820" cy="483073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just" defTabSz="1008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ИИ-решение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1EEDDA5-2026-4F64-BCF3-79E1021C6875}"/>
              </a:ext>
            </a:extLst>
          </p:cNvPr>
          <p:cNvCxnSpPr>
            <a:cxnSpLocks/>
          </p:cNvCxnSpPr>
          <p:nvPr/>
        </p:nvCxnSpPr>
        <p:spPr>
          <a:xfrm flipV="1">
            <a:off x="458522" y="738945"/>
            <a:ext cx="110892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BA66669-B6EB-4C46-93D9-5281B9F661B4}"/>
              </a:ext>
            </a:extLst>
          </p:cNvPr>
          <p:cNvSpPr txBox="1"/>
          <p:nvPr/>
        </p:nvSpPr>
        <p:spPr>
          <a:xfrm>
            <a:off x="342095" y="805754"/>
            <a:ext cx="109637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</a:rPr>
              <a:t>Продукт 1. Комплект студенческих </a:t>
            </a:r>
            <a:r>
              <a:rPr lang="ru-RU" sz="2000" b="1" dirty="0" err="1">
                <a:solidFill>
                  <a:srgbClr val="00B0F0"/>
                </a:solidFill>
              </a:rPr>
              <a:t>промпт</a:t>
            </a:r>
            <a:r>
              <a:rPr lang="ru-RU" sz="2000" b="1" dirty="0">
                <a:solidFill>
                  <a:srgbClr val="00B0F0"/>
                </a:solidFill>
              </a:rPr>
              <a:t>-протоколов «НАУЧНЫЙ СОБЕСЕДНИК»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ED027C-2E93-4AB8-B049-7B26D8851DCE}"/>
              </a:ext>
            </a:extLst>
          </p:cNvPr>
          <p:cNvSpPr txBox="1"/>
          <p:nvPr/>
        </p:nvSpPr>
        <p:spPr>
          <a:xfrm>
            <a:off x="424364" y="3892847"/>
            <a:ext cx="12032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/>
            </a:lvl1pPr>
          </a:lstStyle>
          <a:p>
            <a:r>
              <a:rPr lang="ru-RU" dirty="0">
                <a:solidFill>
                  <a:srgbClr val="00B0F0"/>
                </a:solidFill>
              </a:rPr>
              <a:t>Продукт 2. Преподавательские </a:t>
            </a:r>
            <a:r>
              <a:rPr lang="ru-RU" dirty="0" err="1">
                <a:solidFill>
                  <a:srgbClr val="00B0F0"/>
                </a:solidFill>
              </a:rPr>
              <a:t>промпты</a:t>
            </a:r>
            <a:r>
              <a:rPr lang="ru-RU" dirty="0">
                <a:solidFill>
                  <a:srgbClr val="00B0F0"/>
                </a:solidFill>
              </a:rPr>
              <a:t> (генерация учебных и диагностических материалов)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270" y="1272672"/>
            <a:ext cx="672147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П-0. Базовый протокол (роль и запреты)</a:t>
            </a:r>
          </a:p>
          <a:p>
            <a:r>
              <a:rPr lang="ru-RU" dirty="0"/>
              <a:t>П-1. </a:t>
            </a:r>
            <a:r>
              <a:rPr lang="ru-RU" dirty="0" err="1"/>
              <a:t>Проблематизация</a:t>
            </a:r>
            <a:r>
              <a:rPr lang="ru-RU" dirty="0"/>
              <a:t> (модуль М1)</a:t>
            </a:r>
          </a:p>
          <a:p>
            <a:r>
              <a:rPr lang="ru-RU" dirty="0"/>
              <a:t>П-2. Поиск и оценка источников (модуль М2)</a:t>
            </a:r>
          </a:p>
          <a:p>
            <a:r>
              <a:rPr lang="ru-RU" dirty="0"/>
              <a:t>П-3. Аудит методологического аппарата (модуль М3)</a:t>
            </a:r>
          </a:p>
          <a:p>
            <a:r>
              <a:rPr lang="ru-RU" dirty="0"/>
              <a:t>П-4. Выбор и обоснование методов (модуль М4)</a:t>
            </a:r>
          </a:p>
          <a:p>
            <a:r>
              <a:rPr lang="ru-RU" dirty="0"/>
              <a:t>П-5б. Красная команда: критика собственного текста (модуль М5)</a:t>
            </a:r>
          </a:p>
          <a:p>
            <a:r>
              <a:rPr lang="ru-RU" dirty="0"/>
              <a:t>П-6. Симулятор предзащиты (модуль М6)</a:t>
            </a:r>
          </a:p>
          <a:p>
            <a:r>
              <a:rPr lang="ru-RU" dirty="0"/>
              <a:t>П-7. Разделение авторского вклада (модуль М6)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023" y="4646648"/>
            <a:ext cx="6721475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/>
              <a:t>Промпты</a:t>
            </a:r>
            <a:r>
              <a:rPr lang="ru-RU" dirty="0"/>
              <a:t> этой группы использует преподаватель или методист; их результат проходит обязательную ручную </a:t>
            </a:r>
            <a:r>
              <a:rPr lang="ru-RU" dirty="0" err="1"/>
              <a:t>валидацию</a:t>
            </a:r>
            <a:r>
              <a:rPr lang="ru-RU" dirty="0"/>
              <a:t> перед выдачей студентам.</a:t>
            </a:r>
          </a:p>
          <a:p>
            <a:r>
              <a:rPr lang="ru-RU" dirty="0"/>
              <a:t>П-5а. Генератор учебного кейса с внедрёнными дефектами</a:t>
            </a:r>
          </a:p>
          <a:p>
            <a:r>
              <a:rPr lang="ru-RU" dirty="0"/>
              <a:t>П-8. Генератор параллельной формы тест-кейса</a:t>
            </a:r>
          </a:p>
          <a:p>
            <a:r>
              <a:rPr lang="ru-RU" dirty="0"/>
              <a:t>П-9. Помощник кодировщика журналов диалогов</a:t>
            </a:r>
          </a:p>
        </p:txBody>
      </p:sp>
    </p:spTree>
    <p:extLst>
      <p:ext uri="{BB962C8B-B14F-4D97-AF65-F5344CB8AC3E}">
        <p14:creationId xmlns:p14="http://schemas.microsoft.com/office/powerpoint/2010/main" val="1025371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639" y="276120"/>
            <a:ext cx="12194515" cy="624191"/>
          </a:xfrm>
        </p:spPr>
        <p:txBody>
          <a:bodyPr>
            <a:normAutofit/>
          </a:bodyPr>
          <a:lstStyle/>
          <a:p>
            <a:pPr lvl="0"/>
            <a:r>
              <a:rPr lang="ru-RU" altLang="ru-RU" sz="2700" b="1" dirty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3. Регламент использования ИИ при подготовке </a:t>
            </a:r>
            <a:r>
              <a:rPr lang="ru-RU" altLang="ru-RU" sz="2700" b="1" dirty="0" smtClean="0">
                <a:solidFill>
                  <a:srgbClr val="1F4E7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ВКР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561906"/>
              </p:ext>
            </p:extLst>
          </p:nvPr>
        </p:nvGraphicFramePr>
        <p:xfrm>
          <a:off x="492783" y="2970806"/>
          <a:ext cx="12457383" cy="43382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7215">
                  <a:extLst>
                    <a:ext uri="{9D8B030D-6E8A-4147-A177-3AD203B41FA5}">
                      <a16:colId xmlns:a16="http://schemas.microsoft.com/office/drawing/2014/main" val="3380321710"/>
                    </a:ext>
                  </a:extLst>
                </a:gridCol>
                <a:gridCol w="4982953">
                  <a:extLst>
                    <a:ext uri="{9D8B030D-6E8A-4147-A177-3AD203B41FA5}">
                      <a16:colId xmlns:a16="http://schemas.microsoft.com/office/drawing/2014/main" val="1981523568"/>
                    </a:ext>
                  </a:extLst>
                </a:gridCol>
                <a:gridCol w="3737215">
                  <a:extLst>
                    <a:ext uri="{9D8B030D-6E8A-4147-A177-3AD203B41FA5}">
                      <a16:colId xmlns:a16="http://schemas.microsoft.com/office/drawing/2014/main" val="1142451122"/>
                    </a:ext>
                  </a:extLst>
                </a:gridCol>
              </a:tblGrid>
              <a:tr h="448760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Категория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Примеры действий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Требование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extLst>
                  <a:ext uri="{0D108BD9-81ED-4DB2-BD59-A6C34878D82A}">
                    <a16:rowId xmlns:a16="http://schemas.microsoft.com/office/drawing/2014/main" val="354513881"/>
                  </a:ext>
                </a:extLst>
              </a:tr>
              <a:tr h="1084554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Допустимо без декларирования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Проверка орфографии и пунктуации; перевод отдельных терминов; помощь в оформлении списка литературы по ГОСТ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Специальных отметок не требуется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extLst>
                  <a:ext uri="{0D108BD9-81ED-4DB2-BD59-A6C34878D82A}">
                    <a16:rowId xmlns:a16="http://schemas.microsoft.com/office/drawing/2014/main" val="3818100581"/>
                  </a:ext>
                </a:extLst>
              </a:tr>
              <a:tr h="1084554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Допустимо с обязательным декларированием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Работа по протоколам П-1…П-7; поиск поисковых стратегий; критика собственного текста; репетиция защиты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Ссылка на диалог в журнале; строка в декларации авторского вклада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extLst>
                  <a:ext uri="{0D108BD9-81ED-4DB2-BD59-A6C34878D82A}">
                    <a16:rowId xmlns:a16="http://schemas.microsoft.com/office/drawing/2014/main" val="3794317928"/>
                  </a:ext>
                </a:extLst>
              </a:tr>
              <a:tr h="1720348"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Недопустимо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Генерация текста работы или её раздела; получение готовых формулировок аппарата; вставка библиографических ссылок, не проверенных по базе; выдача сгенерированного текста за собственный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Возврат работы на доработку; повторная защита раздела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150" marR="57150" marT="38100" marB="38100"/>
                </a:tc>
                <a:extLst>
                  <a:ext uri="{0D108BD9-81ED-4DB2-BD59-A6C34878D82A}">
                    <a16:rowId xmlns:a16="http://schemas.microsoft.com/office/drawing/2014/main" val="354104136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subTitle"/>
          </p:nvPr>
        </p:nvSpPr>
        <p:spPr bwMode="auto">
          <a:xfrm rot="10800000" flipV="1">
            <a:off x="456779" y="1044327"/>
            <a:ext cx="12745415" cy="178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52352" rIns="9144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Нормативно-методическое приложение, задающее общий язык для студента и преподавателя: перечень допустимых, допустимых с обязательным декларированием и недопустимых способов применения ИИ; форма декларации авторского вклада; требования к ведению журнала диалогов; процедура проверки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присвоенности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содержания через устную защиту. Регламент одновременно обеспечивает чистоту эксперимента и является самостоятельным результатом, переносимым на другие дисциплины.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910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Ожидаемые результаты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528787" y="1476375"/>
            <a:ext cx="12673408" cy="583264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	Апробированная модель сопровождения учебно-исследовательской работы </a:t>
            </a:r>
            <a:r>
              <a:rPr lang="ru-RU" dirty="0" smtClean="0"/>
              <a:t>студентов, </a:t>
            </a:r>
            <a:r>
              <a:rPr lang="ru-RU" dirty="0"/>
              <a:t>реализуемая на общедоступных ИИ-сервисах без собственной разработки.</a:t>
            </a:r>
          </a:p>
          <a:p>
            <a:pPr marL="0" indent="0">
              <a:buNone/>
            </a:pPr>
            <a:r>
              <a:rPr lang="ru-RU" dirty="0"/>
              <a:t>2)	Комплект </a:t>
            </a:r>
            <a:r>
              <a:rPr lang="ru-RU" dirty="0" err="1"/>
              <a:t>промпт</a:t>
            </a:r>
            <a:r>
              <a:rPr lang="ru-RU" dirty="0"/>
              <a:t>-протоколов «НАУЧНЫЙ СОБЕСЕДНИК» (7 студенческих и 3 преподавательских), откалиброванный не менее чем на трёх моделях, с протоколом калибровки и стресс-тестом устойчивости.</a:t>
            </a:r>
          </a:p>
          <a:p>
            <a:pPr marL="0" indent="0">
              <a:buNone/>
            </a:pPr>
            <a:r>
              <a:rPr lang="ru-RU" dirty="0"/>
              <a:t>3)	Методические карты шести модулей: задание, протокол, форма продукта, критерии оценивания.</a:t>
            </a:r>
          </a:p>
          <a:p>
            <a:pPr marL="0" indent="0">
              <a:buNone/>
            </a:pPr>
            <a:r>
              <a:rPr lang="ru-RU" dirty="0"/>
              <a:t>4)	</a:t>
            </a:r>
            <a:r>
              <a:rPr lang="ru-RU" dirty="0" err="1"/>
              <a:t>Валидированный</a:t>
            </a:r>
            <a:r>
              <a:rPr lang="ru-RU" dirty="0"/>
              <a:t> диагностический комплекс: рубрика оценки исследовательского продукта, параллельные формы тест-кейса «Ловушка», кодировочная схема таксономии промптов.</a:t>
            </a:r>
          </a:p>
          <a:p>
            <a:pPr marL="0" indent="0">
              <a:buNone/>
            </a:pPr>
            <a:r>
              <a:rPr lang="ru-RU" dirty="0"/>
              <a:t>5)	Эмпирические данные о связи характера работы с ИИ и качества исследовательского продукта, в том числе об инвариантности эффекта относительно выбранного сервиса.</a:t>
            </a:r>
          </a:p>
          <a:p>
            <a:pPr marL="0" indent="0">
              <a:buNone/>
            </a:pPr>
            <a:r>
              <a:rPr lang="ru-RU" dirty="0"/>
              <a:t>6)	Регламент использования ИИ при подготовке ВКР с формой декларации авторского вклада, пригодный для принятия на уровне кафедры или факультета.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09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B096D62C6EB3440BEFAC0C03A388AB9" ma:contentTypeVersion="7" ma:contentTypeDescription="Создание документа." ma:contentTypeScope="" ma:versionID="aee8a1934fd5b01a4ae06fb5712d5418">
  <xsd:schema xmlns:xsd="http://www.w3.org/2001/XMLSchema" xmlns:xs="http://www.w3.org/2001/XMLSchema" xmlns:p="http://schemas.microsoft.com/office/2006/metadata/properties" xmlns:ns2="0be1ed63-d69b-48e6-82f5-897e67895b76" targetNamespace="http://schemas.microsoft.com/office/2006/metadata/properties" ma:root="true" ma:fieldsID="927e7e332c94426be805ef91b57613e8" ns2:_="">
    <xsd:import namespace="0be1ed63-d69b-48e6-82f5-897e67895b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1ed63-d69b-48e6-82f5-897e67895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26509A-7539-4661-8DD9-701A97E744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B3CC1B-B8FE-43D0-BE82-A8A9FC11C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e1ed63-d69b-48e6-82f5-897e67895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5940BC-2BCB-4B37-A775-3CEEF60DAB0E}">
  <ds:schemaRefs>
    <ds:schemaRef ds:uri="http://schemas.microsoft.com/office/2006/metadata/properties"/>
    <ds:schemaRef ds:uri="http://purl.org/dc/terms/"/>
    <ds:schemaRef ds:uri="0be1ed63-d69b-48e6-82f5-897e67895b76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6829</TotalTime>
  <Words>2120</Words>
  <Application>Microsoft Office PowerPoint</Application>
  <PresentationFormat>Произвольный</PresentationFormat>
  <Paragraphs>148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DejaVu Sans</vt:lpstr>
      <vt:lpstr>Fira Sans ExtraLight</vt:lpstr>
      <vt:lpstr>Times New Roman</vt:lpstr>
      <vt:lpstr>Wingdings</vt:lpstr>
      <vt:lpstr>Тема Office</vt:lpstr>
      <vt:lpstr>1_Тема Office</vt:lpstr>
      <vt:lpstr>Презентация PowerPoint</vt:lpstr>
      <vt:lpstr>Пространство эксперимента</vt:lpstr>
      <vt:lpstr>Наблюдаемые негативные факты </vt:lpstr>
      <vt:lpstr>Проблемное поле</vt:lpstr>
      <vt:lpstr>Презентация PowerPoint</vt:lpstr>
      <vt:lpstr>Презентация PowerPoint</vt:lpstr>
      <vt:lpstr>Презентация PowerPoint</vt:lpstr>
      <vt:lpstr>Презентация PowerPoint</vt:lpstr>
      <vt:lpstr>Дизайн эксперимента</vt:lpstr>
      <vt:lpstr>Показатели  и индикаторы</vt:lpstr>
      <vt:lpstr>Инструменты диагностики</vt:lpstr>
      <vt:lpstr>Промпт-решение</vt:lpstr>
      <vt:lpstr>ИИ-решение</vt:lpstr>
      <vt:lpstr>Продукт 3. Регламент использования ИИ при подготовке ВКР</vt:lpstr>
      <vt:lpstr>Ожидаемые результаты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Фаттахова Александра Николаевна</dc:creator>
  <cp:lastModifiedBy>Mi</cp:lastModifiedBy>
  <cp:revision>485</cp:revision>
  <dcterms:created xsi:type="dcterms:W3CDTF">2017-12-26T09:56:39Z</dcterms:created>
  <dcterms:modified xsi:type="dcterms:W3CDTF">2026-08-18T05:02:46Z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25</vt:i4>
  </property>
  <property fmtid="{D5CDD505-2E9C-101B-9397-08002B2CF9AE}" pid="12" name="ContentTypeId">
    <vt:lpwstr>0x0101003B096D62C6EB3440BEFAC0C03A388AB9</vt:lpwstr>
  </property>
  <property fmtid="{D5CDD505-2E9C-101B-9397-08002B2CF9AE}" pid="13" name="MediaServiceImageTags">
    <vt:lpwstr/>
  </property>
</Properties>
</file>