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700" r:id="rId4"/>
    <p:sldMasterId id="2147483713" r:id="rId5"/>
  </p:sldMasterIdLst>
  <p:notesMasterIdLst>
    <p:notesMasterId r:id="rId14"/>
  </p:notesMasterIdLst>
  <p:sldIdLst>
    <p:sldId id="256" r:id="rId6"/>
    <p:sldId id="329" r:id="rId7"/>
    <p:sldId id="379" r:id="rId8"/>
    <p:sldId id="352" r:id="rId9"/>
    <p:sldId id="258" r:id="rId10"/>
    <p:sldId id="281" r:id="rId11"/>
    <p:sldId id="364" r:id="rId12"/>
    <p:sldId id="380" r:id="rId13"/>
  </p:sldIdLst>
  <p:sldSz cx="13442950" cy="756126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423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E0EAF8"/>
    <a:srgbClr val="EAF1FA"/>
    <a:srgbClr val="FFCCFF"/>
    <a:srgbClr val="CDDDF3"/>
    <a:srgbClr val="D18585"/>
    <a:srgbClr val="7FD7F7"/>
    <a:srgbClr val="00729A"/>
    <a:srgbClr val="C6D9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58" autoAdjust="0"/>
    <p:restoredTop sz="96495" autoAdjust="0"/>
  </p:normalViewPr>
  <p:slideViewPr>
    <p:cSldViewPr>
      <p:cViewPr varScale="1">
        <p:scale>
          <a:sx n="65" d="100"/>
          <a:sy n="65" d="100"/>
        </p:scale>
        <p:origin x="130" y="58"/>
      </p:cViewPr>
      <p:guideLst>
        <p:guide orient="horz" pos="2381"/>
        <p:guide pos="42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72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273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274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</a:t>
            </a:r>
          </a:p>
        </p:txBody>
      </p:sp>
      <p:sp>
        <p:nvSpPr>
          <p:cNvPr id="275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DA8A66F3-E3CC-44AA-B3D7-789C9DB6ACDF}" type="slidenum">
              <a:rPr lang="ru-RU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26518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40709-E8E7-4419-AE6E-61EB71AD5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369" y="1237457"/>
            <a:ext cx="10082213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1E78F9-8DC0-4FBC-BDF4-DC8FD7524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369" y="3971414"/>
            <a:ext cx="10082213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6D4F8-EA6F-4C9F-92D9-C7044B93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83A489A-9564-462B-9184-6CDB7930FE05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0D16FB-9DDB-48EB-943F-DEFF527C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7B5894-5303-4212-B1C0-EDF362F3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9442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0DB88-F8CB-4C5E-8F22-57BE3554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0DCC9-AF76-46DE-81E4-7BCC0F928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45099C-11F3-44BC-A7E9-904DAF927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9D5ADFE-2D19-4C9B-B8E1-0BA37A3740A8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0374D1-93AD-473D-9FEF-0B20CA0A4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A88468-E497-4B5C-B670-A4811569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1812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307CD-925C-4569-875A-54D5980CE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01" y="1885066"/>
            <a:ext cx="11594544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963C0-61D2-487F-8608-A569DA93E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201" y="5060096"/>
            <a:ext cx="11594544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67D53A-9780-467E-A511-B3574400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ABADF35-94A7-40A9-ADB0-2D062CA6F706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202D7-A690-482F-9CB7-9AC606AD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94FD7-7132-47AE-98A4-E6020AC3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3860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89754-9313-42D9-9047-96625DC0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BE52C-6452-4BBA-BA98-86F067FAC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420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988DA7-5442-4971-94AC-EEFDDD4C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549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9F9EB2-11DE-4057-8BF4-C8048255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9651D44B-FACC-46A6-9212-D076D7602C32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046D7D-0C3C-4D34-B2D5-199F6FE3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091A0F-C31B-4BDA-9B4F-C56158B1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7582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78AEC-8213-422B-860C-BECC12E2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402568"/>
            <a:ext cx="11594544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07E07F-EE2C-413A-BDF0-75F78BBAB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955" y="1853560"/>
            <a:ext cx="5686997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C26564-4EF0-4ADC-979B-548C61D23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55" y="2761961"/>
            <a:ext cx="5686997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798226-F956-44FE-BEC5-A92EEDE92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5493" y="1853560"/>
            <a:ext cx="5715005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C3CE26-594F-4879-B436-D9C096149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5493" y="2761961"/>
            <a:ext cx="5715005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BDE36D-05DE-40FA-80FE-DC10507D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1224B72-A73F-46C1-A515-BD2DDA78B448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EA4A45-4A38-48F5-9147-3BFB7A29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36AE87-DB3E-48BE-84EE-6159B12E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26165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1B0B0-FFB9-4D33-8AD6-D935115C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E9AE9D-0199-4069-B2D5-89B0CB93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EC7C428C-1CDE-4CF1-8A1A-CC8630A306C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3C57A4-8548-4C00-987E-671640D4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857EED9-E120-4343-8B37-5F6FA539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895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E9AE3B-513F-4640-9E8E-4194EDF60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986B79B8-335C-4DCC-9E91-3DD326E84CAA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BCF4E3-9A36-4D97-B050-431C8363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499F4E-94F7-4BAB-A0AE-BA010B936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32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7B912-C138-4A3A-B31F-2CC074531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713F2-DE89-4318-ADF6-F194E2E37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D935DA-CC24-4A1E-AFF5-95B24B065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F665A8-9994-4654-A1A5-BF3907C7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E3934389-1264-4755-92E7-114926855170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EDF150-5766-4B93-9409-737A7149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B0F25C-4DE4-4B1B-8206-DEF259E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25278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1281D-BB67-4D95-B2E7-09F2F05F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50CC7-93FE-4E02-9FC8-691A68E15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FDB8BB-6F5B-4415-B2A8-A9EBF2F50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5C8939-AE9C-4709-930C-9F1584D0C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646A026-CA08-4E4C-ABC1-E21BFF1AA81A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727C4D-B0FF-484B-A418-914B03BF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6A584F-0F22-4805-A79B-3D77CB47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3174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C61E9-EB4B-4354-994E-9B50330C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9CF220-6910-4A1C-A725-4A9572975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27CA99-D905-4B18-82D3-9D340504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D0D4D7A4-1213-4D73-85DC-B186D20AEA16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4CAD9-E73E-4159-9CEB-48AE369A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B3B701-A82D-490A-B791-3089C2D0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72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77C12E-1592-4C3B-BE89-4DBEBAAA3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20111" y="402567"/>
            <a:ext cx="2898636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68F3A5-B09C-48E0-BC6A-FFDB05405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4203" y="402567"/>
            <a:ext cx="8527871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FBBCC-CFAA-4F58-95C5-B7D09C70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BFC241DD-35E6-4C48-B9CA-62B4322234C2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F68CCA-5852-48B4-BD5A-6B53F76F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D642D-E0E9-4B0E-B84E-55D69A7E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F994D51-5673-42C9-A45E-55EE098CB674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90797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647640" y="276120"/>
            <a:ext cx="8505360" cy="1064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subTitle"/>
          </p:nvPr>
        </p:nvSpPr>
        <p:spPr>
          <a:xfrm>
            <a:off x="924120" y="2012760"/>
            <a:ext cx="11594160" cy="4797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8549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40709-E8E7-4419-AE6E-61EB71AD5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369" y="1237457"/>
            <a:ext cx="10082213" cy="2632440"/>
          </a:xfrm>
        </p:spPr>
        <p:txBody>
          <a:bodyPr anchor="b"/>
          <a:lstStyle>
            <a:lvl1pPr algn="ctr"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1E78F9-8DC0-4FBC-BDF4-DC8FD7524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369" y="3971414"/>
            <a:ext cx="10082213" cy="1825554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63" indent="0" algn="ctr">
              <a:buNone/>
              <a:defRPr sz="2205"/>
            </a:lvl2pPr>
            <a:lvl3pPr marL="1008126" indent="0" algn="ctr">
              <a:buNone/>
              <a:defRPr sz="1985"/>
            </a:lvl3pPr>
            <a:lvl4pPr marL="1512189" indent="0" algn="ctr">
              <a:buNone/>
              <a:defRPr sz="1764"/>
            </a:lvl4pPr>
            <a:lvl5pPr marL="2016252" indent="0" algn="ctr">
              <a:buNone/>
              <a:defRPr sz="1764"/>
            </a:lvl5pPr>
            <a:lvl6pPr marL="2520315" indent="0" algn="ctr">
              <a:buNone/>
              <a:defRPr sz="1764"/>
            </a:lvl6pPr>
            <a:lvl7pPr marL="3024378" indent="0" algn="ctr">
              <a:buNone/>
              <a:defRPr sz="1764"/>
            </a:lvl7pPr>
            <a:lvl8pPr marL="3528441" indent="0" algn="ctr">
              <a:buNone/>
              <a:defRPr sz="1764"/>
            </a:lvl8pPr>
            <a:lvl9pPr marL="4032504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26D4F8-EA6F-4C9F-92D9-C7044B93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31F5BC39-437E-410A-B3D2-2964A9EBD4FA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0D16FB-9DDB-48EB-943F-DEFF527C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7B5894-5303-4212-B1C0-EDF362F3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125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70DB88-F8CB-4C5E-8F22-57BE3554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0DCC9-AF76-46DE-81E4-7BCC0F928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45099C-11F3-44BC-A7E9-904DAF927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6576DA7F-987A-4A6D-8D42-D3830BDBFE2C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0374D1-93AD-473D-9FEF-0B20CA0A4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A88468-E497-4B5C-B670-A4811569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142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307CD-925C-4569-875A-54D5980CE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201" y="1885066"/>
            <a:ext cx="11594544" cy="3145275"/>
          </a:xfrm>
        </p:spPr>
        <p:txBody>
          <a:bodyPr anchor="b"/>
          <a:lstStyle>
            <a:lvl1pPr>
              <a:defRPr sz="661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963C0-61D2-487F-8608-A569DA93E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7201" y="5060096"/>
            <a:ext cx="11594544" cy="165402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06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126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18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25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3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37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844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2504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67D53A-9780-467E-A511-B3574400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DF51B4EB-917C-4A60-A51A-5DEA9B2BB73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202D7-A690-482F-9CB7-9AC606AD9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194FD7-7132-47AE-98A4-E6020AC3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50217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89754-9313-42D9-9047-96625DC0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2BE52C-6452-4BBA-BA98-86F067FAC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420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988DA7-5442-4971-94AC-EEFDDD4C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05493" y="2012836"/>
            <a:ext cx="5713254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9F9EB2-11DE-4057-8BF4-C8048255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DDA1E049-7393-4293-8A08-EE7EE70C4CD9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046D7D-0C3C-4D34-B2D5-199F6FE3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091A0F-C31B-4BDA-9B4F-C56158B1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6005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A78AEC-8213-422B-860C-BECC12E2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402568"/>
            <a:ext cx="11594544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07E07F-EE2C-413A-BDF0-75F78BBAB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955" y="1853560"/>
            <a:ext cx="5686997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FC26564-4EF0-4ADC-979B-548C61D23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955" y="2761961"/>
            <a:ext cx="5686997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2798226-F956-44FE-BEC5-A92EEDE92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5493" y="1853560"/>
            <a:ext cx="5715005" cy="908401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C3CE26-594F-4879-B436-D9C0961492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5493" y="2761961"/>
            <a:ext cx="5715005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BDE36D-05DE-40FA-80FE-DC10507D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18A89D2F-26AD-4075-ADE6-4F342563E848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4EA4A45-4A38-48F5-9147-3BFB7A29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36AE87-DB3E-48BE-84EE-6159B12E9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5850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1B0B0-FFB9-4D33-8AD6-D935115C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E9AE9D-0199-4069-B2D5-89B0CB936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2E73D63E-F725-49F8-A9B5-3B976F7BDB32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3C57A4-8548-4C00-987E-671640D4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857EED9-E120-4343-8B37-5F6FA539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59558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EE9AE3B-513F-4640-9E8E-4194EDF60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BD95362F-93B0-4998-A475-5257219BD353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BCF4E3-9A36-4D97-B050-431C83637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499F4E-94F7-4BAB-A0AE-BA010B936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7661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7B912-C138-4A3A-B31F-2CC074531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2713F2-DE89-4318-ADF6-F194E2E37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D935DA-CC24-4A1E-AFF5-95B24B065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F665A8-9994-4654-A1A5-BF3907C7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7A160351-7862-4450-9B74-11912E894A04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EDF150-5766-4B93-9409-737A71493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B0F25C-4DE4-4B1B-8206-DEF259E9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57633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71281D-BB67-4D95-B2E7-09F2F05F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954" y="504084"/>
            <a:ext cx="4335701" cy="1764295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F50CC7-93FE-4E02-9FC8-691A68E15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5005" y="1088682"/>
            <a:ext cx="6805493" cy="5373398"/>
          </a:xfrm>
        </p:spPr>
        <p:txBody>
          <a:bodyPr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FDB8BB-6F5B-4415-B2A8-A9EBF2F50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954" y="2268379"/>
            <a:ext cx="4335701" cy="4202453"/>
          </a:xfrm>
        </p:spPr>
        <p:txBody>
          <a:bodyPr/>
          <a:lstStyle>
            <a:lvl1pPr marL="0" indent="0">
              <a:buNone/>
              <a:defRPr sz="1764"/>
            </a:lvl1pPr>
            <a:lvl2pPr marL="504063" indent="0">
              <a:buNone/>
              <a:defRPr sz="1544"/>
            </a:lvl2pPr>
            <a:lvl3pPr marL="1008126" indent="0">
              <a:buNone/>
              <a:defRPr sz="1323"/>
            </a:lvl3pPr>
            <a:lvl4pPr marL="1512189" indent="0">
              <a:buNone/>
              <a:defRPr sz="1103"/>
            </a:lvl4pPr>
            <a:lvl5pPr marL="2016252" indent="0">
              <a:buNone/>
              <a:defRPr sz="1103"/>
            </a:lvl5pPr>
            <a:lvl6pPr marL="2520315" indent="0">
              <a:buNone/>
              <a:defRPr sz="1103"/>
            </a:lvl6pPr>
            <a:lvl7pPr marL="3024378" indent="0">
              <a:buNone/>
              <a:defRPr sz="1103"/>
            </a:lvl7pPr>
            <a:lvl8pPr marL="3528441" indent="0">
              <a:buNone/>
              <a:defRPr sz="1103"/>
            </a:lvl8pPr>
            <a:lvl9pPr marL="4032504" indent="0">
              <a:buNone/>
              <a:defRPr sz="110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5C8939-AE9C-4709-930C-9F1584D0C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04F77C97-6EE6-4734-B87B-3DC2DD32A584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727C4D-B0FF-484B-A418-914B03BF5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6A584F-0F22-4805-A79B-3D77CB47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860979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C61E9-EB4B-4354-994E-9B50330C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9CF220-6910-4A1C-A725-4A95729756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27CA99-D905-4B18-82D3-9D340504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159B4AC7-5718-4D58-AD11-44396318DE24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64CAD9-E73E-4159-9CEB-48AE369AB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B3B701-A82D-490A-B791-3089C2D0C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34954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77C12E-1592-4C3B-BE89-4DBEBAAA3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20111" y="402567"/>
            <a:ext cx="2898636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68F3A5-B09C-48E0-BC6A-FFDB05405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4203" y="402567"/>
            <a:ext cx="8527871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FBBCC-CFAA-4F58-95C5-B7D09C70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892900B5-1EC9-42A7-B57E-6801E7E6AA8C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F68CCA-5852-48B4-BD5A-6B53F76F8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D642D-E0E9-4B0E-B84E-55D69A7E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71517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47640" y="276120"/>
            <a:ext cx="8505360" cy="10645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924120" y="2012760"/>
            <a:ext cx="11594160" cy="4797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74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FCDB7-0DF4-40AF-9023-E591542A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07D0FD-5F19-4978-832B-E8A896B47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203" y="2012836"/>
            <a:ext cx="11594544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8451D-DD60-4CAE-B36E-17450DB06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20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fld id="{09F61376-5328-416D-9175-57E193A1738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91AC46-D981-442C-847E-AFE1CC657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977" y="7008171"/>
            <a:ext cx="4536996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ED2150-37DE-4D39-BCA2-55FAF9D29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9408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FC14778D-65AE-4CBB-9AC9-2D54EB63C1E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898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hdr="0" ftr="0" dt="0"/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FCDB7-0DF4-40AF-9023-E591542A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203" y="402568"/>
            <a:ext cx="11594544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07D0FD-5F19-4978-832B-E8A896B47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4203" y="2012836"/>
            <a:ext cx="11594544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28451D-DD60-4CAE-B36E-17450DB066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420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fld id="{C52439DA-392F-4529-BD5B-73F2A99761BD}" type="datetime1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14.07.2026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91AC46-D981-442C-847E-AFE1CC657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52977" y="7008171"/>
            <a:ext cx="4536996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ED2150-37DE-4D39-BCA2-55FAF9D29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94083" y="7008171"/>
            <a:ext cx="3024664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‹#›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0632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hf hdr="0" ftr="0" dt="0"/>
  <p:txStyles>
    <p:titleStyle>
      <a:lvl1pPr algn="l" defTabSz="1008126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32" indent="-252032" algn="l" defTabSz="1008126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95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158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221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284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347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6410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0473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4536" indent="-252032" algn="l" defTabSz="1008126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1258072" y="3859080"/>
            <a:ext cx="12210585" cy="98732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>
              <a:lnSpc>
                <a:spcPct val="100000"/>
              </a:lnSpc>
            </a:pPr>
            <a:r>
              <a:rPr lang="ru-RU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«ДОПОЛНЕННОЕ» МАТЕМАТИЧЕСКОЕ ОБРАЗОВАНИЕ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8" name="CustomShape 3"/>
          <p:cNvSpPr/>
          <p:nvPr/>
        </p:nvSpPr>
        <p:spPr>
          <a:xfrm>
            <a:off x="5849491" y="1053180"/>
            <a:ext cx="70725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Times New Roman"/>
              </a:rPr>
              <a:t>ИИ-интенсив</a:t>
            </a:r>
          </a:p>
          <a:p>
            <a:pPr algn="r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9" name="CustomShape 4"/>
          <p:cNvSpPr/>
          <p:nvPr/>
        </p:nvSpPr>
        <p:spPr>
          <a:xfrm>
            <a:off x="1258072" y="5402030"/>
            <a:ext cx="8559748" cy="124906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Малышева Елена Николаевна, 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к.п.н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доцент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Алексеевнина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Альбина 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Камаловна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, 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к.п.н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доцент</a:t>
            </a:r>
          </a:p>
          <a:p>
            <a:pPr lvl="0">
              <a:lnSpc>
                <a:spcPct val="107000"/>
              </a:lnSpc>
              <a:spcAft>
                <a:spcPts val="600"/>
              </a:spcAft>
            </a:pP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Буслова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Надежда Сергеевна , </a:t>
            </a:r>
            <a:r>
              <a:rPr lang="ru-RU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к.п.н</a:t>
            </a:r>
            <a:r>
              <a:rPr lang="ru-RU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, доцент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1BDE87-5BE2-4687-84BC-2F15B235E7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25" y="657438"/>
            <a:ext cx="3090629" cy="1703724"/>
          </a:xfrm>
          <a:prstGeom prst="rect">
            <a:avLst/>
          </a:prstGeom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3A680C6-4C91-4781-94BF-A95FAF2408BC}"/>
              </a:ext>
            </a:extLst>
          </p:cNvPr>
          <p:cNvCxnSpPr>
            <a:cxnSpLocks/>
          </p:cNvCxnSpPr>
          <p:nvPr/>
        </p:nvCxnSpPr>
        <p:spPr>
          <a:xfrm>
            <a:off x="1258072" y="5124215"/>
            <a:ext cx="116624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stomShape 3">
            <a:extLst>
              <a:ext uri="{FF2B5EF4-FFF2-40B4-BE49-F238E27FC236}">
                <a16:creationId xmlns:a16="http://schemas.microsoft.com/office/drawing/2014/main" id="{42A84D4A-65DE-46FF-AF46-E48080728C90}"/>
              </a:ext>
            </a:extLst>
          </p:cNvPr>
          <p:cNvSpPr/>
          <p:nvPr/>
        </p:nvSpPr>
        <p:spPr>
          <a:xfrm>
            <a:off x="5845096" y="1932780"/>
            <a:ext cx="707256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Times New Roman"/>
              </a:rPr>
              <a:t>Проект</a:t>
            </a:r>
          </a:p>
          <a:p>
            <a:pPr algn="r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71253AD-5606-49F2-98A4-6C9115523F8C}"/>
              </a:ext>
            </a:extLst>
          </p:cNvPr>
          <p:cNvCxnSpPr>
            <a:cxnSpLocks/>
          </p:cNvCxnSpPr>
          <p:nvPr/>
        </p:nvCxnSpPr>
        <p:spPr>
          <a:xfrm>
            <a:off x="4222554" y="1692399"/>
            <a:ext cx="8697935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28787" y="3342336"/>
            <a:ext cx="3600400" cy="2033687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354" y="-20193"/>
            <a:ext cx="6957225" cy="106452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Пространство эксперимента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6843C22-5834-4B40-92C1-9CED4ED9C8AB}"/>
              </a:ext>
            </a:extLst>
          </p:cNvPr>
          <p:cNvCxnSpPr>
            <a:cxnSpLocks/>
          </p:cNvCxnSpPr>
          <p:nvPr/>
        </p:nvCxnSpPr>
        <p:spPr>
          <a:xfrm>
            <a:off x="628346" y="756295"/>
            <a:ext cx="522903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B0D45B-DEE7-4A91-92E7-B43F147BD9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6270" y="328184"/>
            <a:ext cx="1210756" cy="667435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528787" y="1030420"/>
            <a:ext cx="11007080" cy="703486"/>
          </a:xfrm>
          <a:prstGeom prst="round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ru-RU" sz="2000" b="1" dirty="0">
                <a:solidFill>
                  <a:schemeClr val="tx1"/>
                </a:solidFill>
              </a:rPr>
              <a:t>Профессиональное образование, качество которого основано на свободном применении базового (школьного) математического аппарата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35324" y="3667316"/>
            <a:ext cx="7956882" cy="2931427"/>
          </a:xfrm>
          <a:prstGeom prst="roundRect">
            <a:avLst/>
          </a:prstGeom>
          <a:noFill/>
          <a:ln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Низкая результативность </a:t>
            </a:r>
            <a:r>
              <a:rPr lang="ru-RU" sz="2000" dirty="0">
                <a:solidFill>
                  <a:schemeClr val="tx1"/>
                </a:solidFill>
                <a:cs typeface="Arial" panose="020B0604020202020204" pitchFamily="34" charset="0"/>
              </a:rPr>
              <a:t>при необходимости </a:t>
            </a: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использования математического аппарата </a:t>
            </a:r>
            <a:r>
              <a:rPr lang="ru-RU" sz="2000" dirty="0">
                <a:solidFill>
                  <a:schemeClr val="tx1"/>
                </a:solidFill>
                <a:cs typeface="Arial" panose="020B0604020202020204" pitchFamily="34" charset="0"/>
              </a:rPr>
              <a:t>как инструмента решения как прикладных задач (дисциплины, связанные с  электротехникой, метрологией, робототехникой, высшая математика, физика и др.)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tx1"/>
                </a:solidFill>
                <a:cs typeface="Arial" panose="020B0604020202020204" pitchFamily="34" charset="0"/>
              </a:rPr>
              <a:t>Пробелы в базовом математическом </a:t>
            </a:r>
            <a:r>
              <a:rPr lang="ru-RU" sz="2000" dirty="0">
                <a:solidFill>
                  <a:schemeClr val="tx1"/>
                </a:solidFill>
                <a:cs typeface="Arial" panose="020B0604020202020204" pitchFamily="34" charset="0"/>
              </a:rPr>
              <a:t>образовании: от таблицы умножения и образования числа до элементарных линейных уравнений с одним неизвестным и элементарных функций.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99244" y="4773863"/>
            <a:ext cx="3687236" cy="2031105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5857379" y="3313138"/>
            <a:ext cx="4915215" cy="416448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/>
          </a:bodyPr>
          <a:lstStyle>
            <a:lvl1pPr algn="l" defTabSz="100812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5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Наблюдаемые негативные факты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EA3C1F-B5C1-49F4-855C-3E5B43EC767B}"/>
              </a:ext>
            </a:extLst>
          </p:cNvPr>
          <p:cNvSpPr txBox="1"/>
          <p:nvPr/>
        </p:nvSpPr>
        <p:spPr>
          <a:xfrm>
            <a:off x="628345" y="1895389"/>
            <a:ext cx="67231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1. Подготовка учителей и преподавателей информационно-технологического и физико-математического направления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06F5DD-2C60-4F9F-ABBD-FD529CD48B6D}"/>
              </a:ext>
            </a:extLst>
          </p:cNvPr>
          <p:cNvSpPr txBox="1"/>
          <p:nvPr/>
        </p:nvSpPr>
        <p:spPr>
          <a:xfrm>
            <a:off x="8394409" y="1848809"/>
            <a:ext cx="45840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2. Подготовка специалистов СПО (техники-мехатроники)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2F7D3BA-4BD5-41EB-9557-2E527D49B0C7}"/>
              </a:ext>
            </a:extLst>
          </p:cNvPr>
          <p:cNvCxnSpPr>
            <a:cxnSpLocks/>
          </p:cNvCxnSpPr>
          <p:nvPr/>
        </p:nvCxnSpPr>
        <p:spPr>
          <a:xfrm>
            <a:off x="628345" y="2844527"/>
            <a:ext cx="12114251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913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0354" y="-20193"/>
            <a:ext cx="6957225" cy="106452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Проблемное поле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D6843C22-5834-4B40-92C1-9CED4ED9C8AB}"/>
              </a:ext>
            </a:extLst>
          </p:cNvPr>
          <p:cNvCxnSpPr>
            <a:cxnSpLocks/>
          </p:cNvCxnSpPr>
          <p:nvPr/>
        </p:nvCxnSpPr>
        <p:spPr>
          <a:xfrm>
            <a:off x="628346" y="756295"/>
            <a:ext cx="522903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B0D45B-DEE7-4A91-92E7-B43F147BD9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6270" y="328184"/>
            <a:ext cx="1210756" cy="6674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5DA4DA-6E3A-4A50-A007-4851341E90BB}"/>
              </a:ext>
            </a:extLst>
          </p:cNvPr>
          <p:cNvSpPr txBox="1"/>
          <p:nvPr/>
        </p:nvSpPr>
        <p:spPr>
          <a:xfrm>
            <a:off x="628346" y="1154219"/>
            <a:ext cx="4436945" cy="75713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ru-RU"/>
            </a:defPPr>
            <a:lvl1pPr algn="ctr" defTabSz="1008126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2000" b="0" dirty="0"/>
              <a:t>Низкий уровень базовой подготовки абитуриентов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6A8BCD-3421-405B-BCE6-61A873AE1B55}"/>
              </a:ext>
            </a:extLst>
          </p:cNvPr>
          <p:cNvSpPr txBox="1"/>
          <p:nvPr/>
        </p:nvSpPr>
        <p:spPr>
          <a:xfrm>
            <a:off x="528787" y="1911349"/>
            <a:ext cx="5688632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Многие студенты ВО и СПО имеют </a:t>
            </a:r>
            <a:r>
              <a:rPr lang="ru-RU" b="1" dirty="0"/>
              <a:t>недостаточные знания</a:t>
            </a:r>
            <a:r>
              <a:rPr lang="ru-RU" dirty="0"/>
              <a:t> по математике, физике и информатике, что затрудняет освоение сложных концепций и решение прикладных задач. 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ru-RU" dirty="0"/>
              <a:t>Это связано с качеством школьного образования и отсутствием мотивации к изучению этих дисциплин в школе, т.к. большинство поступающих на профили информационно-технологического и физико-математического направления – по сути, гуманитарии, сдававшие ЕГЭ по обществознанию. Те выпускники, что интересовались профильными предметами, не имеют возможности поступить на учителя по этим предметам.</a:t>
            </a:r>
          </a:p>
          <a:p>
            <a:pPr marL="342900" indent="-342900">
              <a:spcAft>
                <a:spcPts val="600"/>
              </a:spcAft>
              <a:buAutoNum type="arabicParenR"/>
            </a:pPr>
            <a:r>
              <a:rPr lang="ru-RU" dirty="0"/>
              <a:t>Студенты СПО даже с высоким средним баллом ЕГЭ демонстрируют низкую математическую подготовку.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FE6F82-67C9-4971-9883-0F07489DCFE5}"/>
              </a:ext>
            </a:extLst>
          </p:cNvPr>
          <p:cNvSpPr txBox="1"/>
          <p:nvPr/>
        </p:nvSpPr>
        <p:spPr>
          <a:xfrm>
            <a:off x="7081515" y="1174726"/>
            <a:ext cx="6723184" cy="92333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>
              <a:defRPr lang="ru-RU"/>
            </a:defPPr>
            <a:lvl1pPr defTabSz="1008126">
              <a:lnSpc>
                <a:spcPct val="90000"/>
              </a:lnSpc>
              <a:spcBef>
                <a:spcPct val="0"/>
              </a:spcBef>
              <a:buNone/>
              <a:defRPr sz="2000" b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Низкая культура использования цифровых инструментов, в том числе, ИИ, при решении образовательных задач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3E57F2-1F80-4125-9E69-3B587D14C2C7}"/>
              </a:ext>
            </a:extLst>
          </p:cNvPr>
          <p:cNvSpPr txBox="1"/>
          <p:nvPr/>
        </p:nvSpPr>
        <p:spPr>
          <a:xfrm>
            <a:off x="7081515" y="2277163"/>
            <a:ext cx="5688632" cy="32162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spcAft>
                <a:spcPts val="600"/>
              </a:spcAft>
            </a:lvl1pPr>
          </a:lstStyle>
          <a:p>
            <a:r>
              <a:rPr lang="ru-RU" dirty="0"/>
              <a:t>Доступность глобальных сетей с ИИ, с одной стороны, дает студентам обманчивое представление, что обладать математическими знаниями не обязательно (нейросети все решат), что приводит к неспособности решать более сложные производственные задачи. </a:t>
            </a:r>
          </a:p>
          <a:p>
            <a:r>
              <a:rPr lang="ru-RU" dirty="0"/>
              <a:t>С другой стороны, большинство уверены, что они свободно и вполне успешно ориентируются в нейросетях, что приводит к ошибкам при их использовании, а также неспособности грамотно оптимизировать свою учебную и профессиональную деятельность на более высоком уровне.</a:t>
            </a:r>
          </a:p>
        </p:txBody>
      </p:sp>
    </p:spTree>
    <p:extLst>
      <p:ext uri="{BB962C8B-B14F-4D97-AF65-F5344CB8AC3E}">
        <p14:creationId xmlns:p14="http://schemas.microsoft.com/office/powerpoint/2010/main" val="333855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E89B9E-329E-4F01-9B80-C8546AD05DCF}"/>
              </a:ext>
            </a:extLst>
          </p:cNvPr>
          <p:cNvCxnSpPr>
            <a:cxnSpLocks/>
          </p:cNvCxnSpPr>
          <p:nvPr/>
        </p:nvCxnSpPr>
        <p:spPr>
          <a:xfrm>
            <a:off x="384771" y="1011463"/>
            <a:ext cx="5832648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C62115-0112-4CF4-94EE-681C66B77E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6270" y="328184"/>
            <a:ext cx="1210756" cy="667435"/>
          </a:xfrm>
          <a:prstGeom prst="rect">
            <a:avLst/>
          </a:prstGeom>
        </p:spPr>
      </p:pic>
      <p:sp>
        <p:nvSpPr>
          <p:cNvPr id="6" name="TextShape 1"/>
          <p:cNvSpPr txBox="1"/>
          <p:nvPr/>
        </p:nvSpPr>
        <p:spPr>
          <a:xfrm>
            <a:off x="384772" y="324247"/>
            <a:ext cx="6192688" cy="687216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Исследовательский вопрос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B66E56-B159-4DEF-955D-FDF54F148540}"/>
              </a:ext>
            </a:extLst>
          </p:cNvPr>
          <p:cNvSpPr txBox="1"/>
          <p:nvPr/>
        </p:nvSpPr>
        <p:spPr>
          <a:xfrm>
            <a:off x="1752923" y="1565062"/>
            <a:ext cx="6723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Как адаптивные образовательные технологии, методические приемы и обучающие системы на базе ИИ могут помочь компенсировать пробелы в базовых знаниях по математике?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E67918-BECA-426F-BD79-4A28C59208F0}"/>
              </a:ext>
            </a:extLst>
          </p:cNvPr>
          <p:cNvSpPr txBox="1"/>
          <p:nvPr/>
        </p:nvSpPr>
        <p:spPr>
          <a:xfrm>
            <a:off x="3481115" y="2949869"/>
            <a:ext cx="672318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Какие барьеры (технические, методические, кадровые) препятствуют внедрению ИИ‑инструментов (чат‑ботов, адаптивных платформ, виртуальных ассистентов) в процесс подготовки специалистов, и какие стратегии могут способствовать их преодолению?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5AED5A-7019-4726-BE2C-97EABC9C5C4E}"/>
              </a:ext>
            </a:extLst>
          </p:cNvPr>
          <p:cNvSpPr txBox="1"/>
          <p:nvPr/>
        </p:nvSpPr>
        <p:spPr>
          <a:xfrm>
            <a:off x="5497339" y="4720534"/>
            <a:ext cx="67231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 какой мере геймификация и персонализированные ИИ‑системы обучения способны повысить мотивацию студентов к самостоятельному восполнению и углублению знаний математики?</a:t>
            </a:r>
          </a:p>
        </p:txBody>
      </p:sp>
    </p:spTree>
    <p:extLst>
      <p:ext uri="{BB962C8B-B14F-4D97-AF65-F5344CB8AC3E}">
        <p14:creationId xmlns:p14="http://schemas.microsoft.com/office/powerpoint/2010/main" val="1808196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5FF9AE-E7F4-4EF4-8025-1D1E51D21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394" y="232907"/>
            <a:ext cx="1210756" cy="6674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EC1E78-7C08-9E32-ED0C-29516ADA0901}"/>
              </a:ext>
            </a:extLst>
          </p:cNvPr>
          <p:cNvSpPr txBox="1"/>
          <p:nvPr/>
        </p:nvSpPr>
        <p:spPr>
          <a:xfrm>
            <a:off x="426828" y="501613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Объект исследования</a:t>
            </a:r>
            <a:endParaRPr lang="ru-RU" sz="2800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E2F0B8-2AC6-5289-A2B0-5EE8258A282B}"/>
              </a:ext>
            </a:extLst>
          </p:cNvPr>
          <p:cNvSpPr txBox="1"/>
          <p:nvPr/>
        </p:nvSpPr>
        <p:spPr>
          <a:xfrm>
            <a:off x="929541" y="1116335"/>
            <a:ext cx="120321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Процесс профессиональной подготовки, качество которой основано на свободном применении базового (школьного) математического аппарата 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C18BB01-285F-75AA-98C1-5D3BB14D1A2D}"/>
              </a:ext>
            </a:extLst>
          </p:cNvPr>
          <p:cNvCxnSpPr>
            <a:cxnSpLocks/>
          </p:cNvCxnSpPr>
          <p:nvPr/>
        </p:nvCxnSpPr>
        <p:spPr>
          <a:xfrm>
            <a:off x="400536" y="1043117"/>
            <a:ext cx="5096803" cy="186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194D481-B52F-E8D9-FFE5-D67B67252D87}"/>
              </a:ext>
            </a:extLst>
          </p:cNvPr>
          <p:cNvSpPr txBox="1"/>
          <p:nvPr/>
        </p:nvSpPr>
        <p:spPr>
          <a:xfrm>
            <a:off x="909677" y="2619328"/>
            <a:ext cx="120321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Способы применения инструментов ИИ как средства восполняющего математического образования при организации самостоятельной работы студентов 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9DA7FBA-86CF-E4FD-FE01-EAF1EE62AC30}"/>
              </a:ext>
            </a:extLst>
          </p:cNvPr>
          <p:cNvCxnSpPr>
            <a:cxnSpLocks/>
          </p:cNvCxnSpPr>
          <p:nvPr/>
        </p:nvCxnSpPr>
        <p:spPr>
          <a:xfrm>
            <a:off x="400536" y="2573248"/>
            <a:ext cx="5096803" cy="951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0FBEA28-0840-D062-24F7-F99096D8644F}"/>
              </a:ext>
            </a:extLst>
          </p:cNvPr>
          <p:cNvSpPr txBox="1"/>
          <p:nvPr/>
        </p:nvSpPr>
        <p:spPr>
          <a:xfrm>
            <a:off x="426828" y="2039156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Предмет исследования </a:t>
            </a:r>
            <a:endParaRPr lang="ru-RU" sz="2800" dirty="0"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F8EFA7-04CF-E00F-389D-E4E30C0872B2}"/>
              </a:ext>
            </a:extLst>
          </p:cNvPr>
          <p:cNvSpPr txBox="1"/>
          <p:nvPr/>
        </p:nvSpPr>
        <p:spPr>
          <a:xfrm>
            <a:off x="929541" y="4081408"/>
            <a:ext cx="120321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(проекта, прототипа) ИИ-помощника и компьютерной игры (с ИИ-помощником) «ДОПОЛНЕННАЯ» МАТЕМАТИЧЕСКАЯ РЕАЛЬНОСТЬ с математическим контентом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организации самостоятельной работы студентов при решении прикладных задач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92CF0E9-1F45-9D46-CB96-BBFE6F238E89}"/>
              </a:ext>
            </a:extLst>
          </p:cNvPr>
          <p:cNvCxnSpPr>
            <a:cxnSpLocks/>
          </p:cNvCxnSpPr>
          <p:nvPr/>
        </p:nvCxnSpPr>
        <p:spPr>
          <a:xfrm flipV="1">
            <a:off x="385529" y="4026393"/>
            <a:ext cx="5096803" cy="1916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BDB68B2-8CA4-A0AB-FC27-CA8B8B94232A}"/>
              </a:ext>
            </a:extLst>
          </p:cNvPr>
          <p:cNvSpPr txBox="1"/>
          <p:nvPr/>
        </p:nvSpPr>
        <p:spPr>
          <a:xfrm>
            <a:off x="400536" y="3502036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Цель исследования 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C865B93B-5A41-4D0B-9BA0-30BB7181C8D0}" type="slidenum">
              <a:rPr lang="ru-RU" sz="133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Fira Sans ExtraLight"/>
              </a:rPr>
              <a:t>5</a:t>
            </a:fld>
            <a:endParaRPr lang="ru-RU" sz="133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59C2A8-94B3-4769-9C18-E7685E201D17}"/>
              </a:ext>
            </a:extLst>
          </p:cNvPr>
          <p:cNvSpPr txBox="1"/>
          <p:nvPr/>
        </p:nvSpPr>
        <p:spPr>
          <a:xfrm>
            <a:off x="952494" y="5920458"/>
            <a:ext cx="120321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ИИ-инструментов с математическим контентом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для организации самостоятельной работы студентов при решении прикладных задач будет способствовать повышению учебно-профессиональной мотивации студентов</a:t>
            </a:r>
            <a:endParaRPr lang="ru-RU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F13DAC1-BE20-4B57-8BD5-B1E6EC2C9570}"/>
              </a:ext>
            </a:extLst>
          </p:cNvPr>
          <p:cNvCxnSpPr>
            <a:cxnSpLocks/>
          </p:cNvCxnSpPr>
          <p:nvPr/>
        </p:nvCxnSpPr>
        <p:spPr>
          <a:xfrm flipV="1">
            <a:off x="514015" y="5850563"/>
            <a:ext cx="5096803" cy="1916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5A31A69-19D1-4F0A-8F8D-D9680C988386}"/>
              </a:ext>
            </a:extLst>
          </p:cNvPr>
          <p:cNvSpPr txBox="1"/>
          <p:nvPr/>
        </p:nvSpPr>
        <p:spPr>
          <a:xfrm>
            <a:off x="521905" y="5292799"/>
            <a:ext cx="56984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ru-RU" sz="2800" b="1" dirty="0">
                <a:cs typeface="Arial" panose="020B0604020202020204" pitchFamily="34" charset="0"/>
              </a:rPr>
              <a:t>Гипотеза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2E89B9E-329E-4F01-9B80-C8546AD05DCF}"/>
              </a:ext>
            </a:extLst>
          </p:cNvPr>
          <p:cNvCxnSpPr>
            <a:cxnSpLocks/>
          </p:cNvCxnSpPr>
          <p:nvPr/>
        </p:nvCxnSpPr>
        <p:spPr>
          <a:xfrm>
            <a:off x="390738" y="900311"/>
            <a:ext cx="5832648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AC62115-0112-4CF4-94EE-681C66B77E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476" y="213095"/>
            <a:ext cx="1210756" cy="667435"/>
          </a:xfrm>
          <a:prstGeom prst="rect">
            <a:avLst/>
          </a:prstGeom>
        </p:spPr>
      </p:pic>
      <p:sp>
        <p:nvSpPr>
          <p:cNvPr id="6" name="TextShape 1"/>
          <p:cNvSpPr txBox="1"/>
          <p:nvPr/>
        </p:nvSpPr>
        <p:spPr>
          <a:xfrm>
            <a:off x="390739" y="213095"/>
            <a:ext cx="4752528" cy="687216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Концептуализация</a:t>
            </a:r>
            <a:endParaRPr lang="en-US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494720-F7A4-416B-A3B6-071B7319EBF5}"/>
              </a:ext>
            </a:extLst>
          </p:cNvPr>
          <p:cNvSpPr txBox="1"/>
          <p:nvPr/>
        </p:nvSpPr>
        <p:spPr>
          <a:xfrm>
            <a:off x="390738" y="1116335"/>
            <a:ext cx="582668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Теория зоны ближайшего развития (Л. С. Выготский) </a:t>
            </a:r>
            <a:r>
              <a:rPr lang="ru-RU" dirty="0"/>
              <a:t>— основание идеи «восполняющего» образования</a:t>
            </a:r>
          </a:p>
          <a:p>
            <a:r>
              <a:rPr lang="ru-RU" dirty="0">
                <a:solidFill>
                  <a:srgbClr val="0070C0"/>
                </a:solidFill>
              </a:rPr>
              <a:t>ИИ-помощник работает как партнёр в зоне ближайшего развития, помогая студенту решать задачи чуть сложнее тех, что он может сделать самостоятельно. Это объясняет, как восполняется пробел между школьным уровнем и требованиями вуза.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FF3D06-1A4E-4B33-BBF3-42007B9F81F2}"/>
              </a:ext>
            </a:extLst>
          </p:cNvPr>
          <p:cNvSpPr txBox="1"/>
          <p:nvPr/>
        </p:nvSpPr>
        <p:spPr>
          <a:xfrm>
            <a:off x="6937404" y="1116335"/>
            <a:ext cx="62419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/>
              <a:t>Метакогнитивный</a:t>
            </a:r>
            <a:r>
              <a:rPr lang="ru-RU" b="1" dirty="0"/>
              <a:t> </a:t>
            </a:r>
            <a:r>
              <a:rPr lang="ru-RU" b="1" dirty="0" err="1"/>
              <a:t>скаффолдинг</a:t>
            </a:r>
            <a:r>
              <a:rPr lang="ru-RU" b="1" dirty="0"/>
              <a:t> (поддержка саморегуляции учения) </a:t>
            </a:r>
            <a:r>
              <a:rPr lang="ru-RU" dirty="0"/>
              <a:t>— связывает ИИ и самостоятельную работу</a:t>
            </a:r>
          </a:p>
          <a:p>
            <a:r>
              <a:rPr lang="ru-RU" dirty="0">
                <a:solidFill>
                  <a:srgbClr val="0070C0"/>
                </a:solidFill>
              </a:rPr>
              <a:t>помощник не просто даёт ответ, а задаёт наводящие вопросы, просит обосновать шаги, помогает планировать решение и рефлексировать ошибки. Это напрямую поддерживает переход к самостоятельной работе.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59FE39-A1D7-4767-B673-A15B33CF3528}"/>
              </a:ext>
            </a:extLst>
          </p:cNvPr>
          <p:cNvSpPr txBox="1"/>
          <p:nvPr/>
        </p:nvSpPr>
        <p:spPr>
          <a:xfrm>
            <a:off x="390738" y="3293245"/>
            <a:ext cx="584511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Концепция смешанного обучения (</a:t>
            </a:r>
            <a:r>
              <a:rPr lang="ru-RU" b="1" dirty="0" err="1"/>
              <a:t>blended</a:t>
            </a:r>
            <a:r>
              <a:rPr lang="ru-RU" b="1" dirty="0"/>
              <a:t> </a:t>
            </a:r>
            <a:r>
              <a:rPr lang="ru-RU" b="1" dirty="0" err="1"/>
              <a:t>learning</a:t>
            </a:r>
            <a:r>
              <a:rPr lang="ru-RU" b="1" dirty="0"/>
              <a:t>) и перевёрнутого класса </a:t>
            </a:r>
            <a:r>
              <a:rPr lang="ru-RU" dirty="0"/>
              <a:t>— позволяет вписать игру и ИИ в образовательный процесс</a:t>
            </a:r>
          </a:p>
          <a:p>
            <a:r>
              <a:rPr lang="ru-RU" dirty="0">
                <a:solidFill>
                  <a:srgbClr val="0070C0"/>
                </a:solidFill>
              </a:rPr>
              <a:t>базовая подготовка и отработка навыков происходят через цифровые инструменты, а аудиторное время используется для сложных задач и обсуждения стратегий.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7EB691-0578-49B0-B069-73E026D11792}"/>
              </a:ext>
            </a:extLst>
          </p:cNvPr>
          <p:cNvSpPr txBox="1"/>
          <p:nvPr/>
        </p:nvSpPr>
        <p:spPr>
          <a:xfrm>
            <a:off x="6949904" y="3123274"/>
            <a:ext cx="622941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Теория контекстного обучения (А. А. Вербицкий) и деятельностный подход </a:t>
            </a:r>
            <a:r>
              <a:rPr lang="ru-RU" dirty="0"/>
              <a:t>— помогает обосновать «прикладные задачи» и «дополненную математическую реальность»</a:t>
            </a:r>
          </a:p>
          <a:p>
            <a:r>
              <a:rPr lang="ru-RU" dirty="0">
                <a:solidFill>
                  <a:srgbClr val="0070C0"/>
                </a:solidFill>
              </a:rPr>
              <a:t>математика подаётся в профессионально значимых контекстах, чтобы студент видел связь с будущей работой. Игра и ИИ создают такие контексты в безопасной среде</a:t>
            </a:r>
            <a:r>
              <a:rPr lang="ru-RU" dirty="0"/>
              <a:t>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22AC7-80A8-4083-AD9F-96BFB029F1AA}"/>
              </a:ext>
            </a:extLst>
          </p:cNvPr>
          <p:cNvSpPr txBox="1"/>
          <p:nvPr/>
        </p:nvSpPr>
        <p:spPr>
          <a:xfrm>
            <a:off x="390738" y="5540593"/>
            <a:ext cx="59706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Теории мотивации и вовлечённости (</a:t>
            </a:r>
            <a:r>
              <a:rPr lang="ru-RU" b="1" dirty="0" err="1"/>
              <a:t>самодетерминация</a:t>
            </a:r>
            <a:r>
              <a:rPr lang="ru-RU" b="1" dirty="0"/>
              <a:t>, геймификация) </a:t>
            </a:r>
            <a:r>
              <a:rPr lang="ru-RU" dirty="0"/>
              <a:t>— объясняют, почему игра повышает эффективность самостоятельной работы</a:t>
            </a:r>
          </a:p>
          <a:p>
            <a:r>
              <a:rPr lang="ru-RU" dirty="0">
                <a:solidFill>
                  <a:srgbClr val="0070C0"/>
                </a:solidFill>
              </a:rPr>
              <a:t>элементы игры поддерживают автономию, компетентность и связанность, что усиливает внутреннюю мотивацию.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2E92A-48A0-4431-9A92-8509EB6EB94B}"/>
              </a:ext>
            </a:extLst>
          </p:cNvPr>
          <p:cNvSpPr txBox="1"/>
          <p:nvPr/>
        </p:nvSpPr>
        <p:spPr>
          <a:xfrm>
            <a:off x="6949903" y="5324570"/>
            <a:ext cx="63242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Педагогический дизайн (ADDIE, 4C/ID) </a:t>
            </a:r>
            <a:r>
              <a:rPr lang="ru-RU" dirty="0"/>
              <a:t>— нужен для разработки прототипа и игры</a:t>
            </a:r>
          </a:p>
          <a:p>
            <a:r>
              <a:rPr lang="ru-RU" dirty="0">
                <a:solidFill>
                  <a:srgbClr val="0070C0"/>
                </a:solidFill>
              </a:rPr>
              <a:t>системный подход к проектированию обучения, где сначала определяются задачи, затем контент и поддержка, а потом уже интерфейс и механики. Для компьютерной игры особенно </a:t>
            </a:r>
            <a:r>
              <a:rPr lang="ru-RU" dirty="0" err="1">
                <a:solidFill>
                  <a:srgbClr val="0070C0"/>
                </a:solidFill>
              </a:rPr>
              <a:t>релевантен</a:t>
            </a:r>
            <a:r>
              <a:rPr lang="ru-RU" dirty="0">
                <a:solidFill>
                  <a:srgbClr val="0070C0"/>
                </a:solidFill>
              </a:rPr>
              <a:t> 4C/ID (обучение на основе комплексных задач).</a:t>
            </a:r>
          </a:p>
        </p:txBody>
      </p:sp>
    </p:spTree>
    <p:extLst>
      <p:ext uri="{BB962C8B-B14F-4D97-AF65-F5344CB8AC3E}">
        <p14:creationId xmlns:p14="http://schemas.microsoft.com/office/powerpoint/2010/main" val="3573093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026" y="401071"/>
            <a:ext cx="8207820" cy="674972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just" defTabSz="1008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Дизайн эксперимента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1EEDDA5-2026-4F64-BCF3-79E1021C6875}"/>
              </a:ext>
            </a:extLst>
          </p:cNvPr>
          <p:cNvCxnSpPr>
            <a:cxnSpLocks/>
          </p:cNvCxnSpPr>
          <p:nvPr/>
        </p:nvCxnSpPr>
        <p:spPr>
          <a:xfrm flipV="1">
            <a:off x="395774" y="1188343"/>
            <a:ext cx="1108923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954DB9-C990-4172-BDDD-28090A4AF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0067" y="255499"/>
            <a:ext cx="1210756" cy="6674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ED8611-A851-4E3D-AFD2-C9C82F6A704D}"/>
              </a:ext>
            </a:extLst>
          </p:cNvPr>
          <p:cNvSpPr txBox="1"/>
          <p:nvPr/>
        </p:nvSpPr>
        <p:spPr>
          <a:xfrm>
            <a:off x="419045" y="1324435"/>
            <a:ext cx="20882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Проект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B81420-354B-4EEB-9AB0-68582CBD66DF}"/>
              </a:ext>
            </a:extLst>
          </p:cNvPr>
          <p:cNvSpPr txBox="1"/>
          <p:nvPr/>
        </p:nvSpPr>
        <p:spPr>
          <a:xfrm>
            <a:off x="2474956" y="1321865"/>
            <a:ext cx="107764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«Дополненное» математическое образование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8362E70-8DFA-4BD6-8368-1C26906F6AE0}"/>
              </a:ext>
            </a:extLst>
          </p:cNvPr>
          <p:cNvCxnSpPr>
            <a:cxnSpLocks/>
          </p:cNvCxnSpPr>
          <p:nvPr/>
        </p:nvCxnSpPr>
        <p:spPr>
          <a:xfrm flipV="1">
            <a:off x="386724" y="1764407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1D34DB7-EAA0-4FD1-81F0-C0DDD390433F}"/>
              </a:ext>
            </a:extLst>
          </p:cNvPr>
          <p:cNvSpPr txBox="1"/>
          <p:nvPr/>
        </p:nvSpPr>
        <p:spPr>
          <a:xfrm>
            <a:off x="388181" y="2063527"/>
            <a:ext cx="20882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Особенности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6D67D5E-1109-4EA2-BE89-7CD4C6F6F16D}"/>
              </a:ext>
            </a:extLst>
          </p:cNvPr>
          <p:cNvCxnSpPr>
            <a:cxnSpLocks/>
          </p:cNvCxnSpPr>
          <p:nvPr/>
        </p:nvCxnSpPr>
        <p:spPr>
          <a:xfrm flipV="1">
            <a:off x="529879" y="2844527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DCECB2B-4486-485C-8035-53779082B55B}"/>
              </a:ext>
            </a:extLst>
          </p:cNvPr>
          <p:cNvSpPr txBox="1"/>
          <p:nvPr/>
        </p:nvSpPr>
        <p:spPr>
          <a:xfrm>
            <a:off x="413297" y="2989023"/>
            <a:ext cx="1861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Цель эксперимента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F277154C-302A-477E-9C24-E7058F8A538E}"/>
              </a:ext>
            </a:extLst>
          </p:cNvPr>
          <p:cNvCxnSpPr>
            <a:cxnSpLocks/>
          </p:cNvCxnSpPr>
          <p:nvPr/>
        </p:nvCxnSpPr>
        <p:spPr>
          <a:xfrm flipV="1">
            <a:off x="527026" y="3886381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E21D56D-8333-4730-9FE0-1C9C0175B697}"/>
              </a:ext>
            </a:extLst>
          </p:cNvPr>
          <p:cNvSpPr txBox="1"/>
          <p:nvPr/>
        </p:nvSpPr>
        <p:spPr>
          <a:xfrm>
            <a:off x="386724" y="3928251"/>
            <a:ext cx="1887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Экспериментальные группы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7693BB0-1D39-49FA-BEEF-062EADC723EE}"/>
              </a:ext>
            </a:extLst>
          </p:cNvPr>
          <p:cNvCxnSpPr>
            <a:cxnSpLocks/>
          </p:cNvCxnSpPr>
          <p:nvPr/>
        </p:nvCxnSpPr>
        <p:spPr>
          <a:xfrm flipV="1">
            <a:off x="527026" y="4902554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BFA2774-8593-4BD9-B45C-C242E3FD00C2}"/>
              </a:ext>
            </a:extLst>
          </p:cNvPr>
          <p:cNvSpPr txBox="1"/>
          <p:nvPr/>
        </p:nvSpPr>
        <p:spPr>
          <a:xfrm>
            <a:off x="427074" y="4924909"/>
            <a:ext cx="2005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Тип эксперимента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3CB0137-A2E8-4AFF-BE7F-FA2BFE634572}"/>
              </a:ext>
            </a:extLst>
          </p:cNvPr>
          <p:cNvCxnSpPr>
            <a:cxnSpLocks/>
          </p:cNvCxnSpPr>
          <p:nvPr/>
        </p:nvCxnSpPr>
        <p:spPr>
          <a:xfrm flipV="1">
            <a:off x="527026" y="5300317"/>
            <a:ext cx="11089232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4F4A47C-AE77-4C4C-ADA9-2C34799FCBE0}"/>
              </a:ext>
            </a:extLst>
          </p:cNvPr>
          <p:cNvSpPr txBox="1"/>
          <p:nvPr/>
        </p:nvSpPr>
        <p:spPr>
          <a:xfrm>
            <a:off x="478080" y="5406129"/>
            <a:ext cx="29310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Показатели учебно-профессиональной мотивации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0BBCFD9-97B0-4421-BA6C-F012F4029704}"/>
              </a:ext>
            </a:extLst>
          </p:cNvPr>
          <p:cNvCxnSpPr>
            <a:cxnSpLocks/>
          </p:cNvCxnSpPr>
          <p:nvPr/>
        </p:nvCxnSpPr>
        <p:spPr>
          <a:xfrm>
            <a:off x="478080" y="6372919"/>
            <a:ext cx="6603435" cy="0"/>
          </a:xfrm>
          <a:prstGeom prst="line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4620F20-334F-4528-943B-69BBC06D7DF2}"/>
              </a:ext>
            </a:extLst>
          </p:cNvPr>
          <p:cNvSpPr txBox="1"/>
          <p:nvPr/>
        </p:nvSpPr>
        <p:spPr>
          <a:xfrm>
            <a:off x="2400995" y="1873734"/>
            <a:ext cx="105418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Восполнение базовых (школьных) математических знаний.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Практико-ориентированное и контекстное обучение.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/>
              <a:t>Деятельностные модели обучения (проблемно-исследовательская модель; проектная модель).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0160DA-104C-422F-89C0-7FF9A520A213}"/>
              </a:ext>
            </a:extLst>
          </p:cNvPr>
          <p:cNvSpPr txBox="1"/>
          <p:nvPr/>
        </p:nvSpPr>
        <p:spPr>
          <a:xfrm>
            <a:off x="2400995" y="2926479"/>
            <a:ext cx="92243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Исследовать и проверить как влияет применение  ИИ-помощник и компьютерная игра (с ИИ-помощником) «ДОПОЛНЕННАЯ» МАТЕМАТИЧЕСКАЯ РЕАЛЬНОСТЬ на качество решения профессионально значимых задач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AE82EBD-B16E-48FB-8BE2-795C00AF697B}"/>
              </a:ext>
            </a:extLst>
          </p:cNvPr>
          <p:cNvSpPr txBox="1"/>
          <p:nvPr/>
        </p:nvSpPr>
        <p:spPr>
          <a:xfrm>
            <a:off x="2398876" y="3910998"/>
            <a:ext cx="95050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44.03.04 Профессиональное обучение: сервис мехатронных систем  </a:t>
            </a:r>
          </a:p>
          <a:p>
            <a:r>
              <a:rPr lang="ru-RU" dirty="0"/>
              <a:t>44.03.05 Педагогическое образование (с 2-мя профилями): М-И; НО-ДО</a:t>
            </a:r>
          </a:p>
          <a:p>
            <a:r>
              <a:rPr lang="ru-RU" dirty="0"/>
              <a:t>15.02.10 Мехатроника и робототехника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01811F-3D61-4B0E-9EB7-6FF5E1374F63}"/>
              </a:ext>
            </a:extLst>
          </p:cNvPr>
          <p:cNvSpPr txBox="1"/>
          <p:nvPr/>
        </p:nvSpPr>
        <p:spPr>
          <a:xfrm>
            <a:off x="2432295" y="4931102"/>
            <a:ext cx="47932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Естественный, линейный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9BC5FAF-0769-4305-B713-3C1CC1B23567}"/>
              </a:ext>
            </a:extLst>
          </p:cNvPr>
          <p:cNvSpPr txBox="1"/>
          <p:nvPr/>
        </p:nvSpPr>
        <p:spPr>
          <a:xfrm>
            <a:off x="3169809" y="5308101"/>
            <a:ext cx="443022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</a:lvl1pPr>
          </a:lstStyle>
          <a:p>
            <a:r>
              <a:rPr lang="ru-RU" dirty="0"/>
              <a:t>Учебно-профессиональная мотивация</a:t>
            </a:r>
          </a:p>
          <a:p>
            <a:r>
              <a:rPr lang="ru-RU" dirty="0"/>
              <a:t>Количество студентов на занятиях</a:t>
            </a:r>
          </a:p>
          <a:p>
            <a:r>
              <a:rPr lang="ru-RU" dirty="0"/>
              <a:t>Продуктивная активность на занятиях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DDBFFA-5976-4FC2-A60B-B1B2928B6CBC}"/>
              </a:ext>
            </a:extLst>
          </p:cNvPr>
          <p:cNvSpPr txBox="1"/>
          <p:nvPr/>
        </p:nvSpPr>
        <p:spPr>
          <a:xfrm>
            <a:off x="2474956" y="6518676"/>
            <a:ext cx="51106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>
              <a:buFont typeface="Wingdings" panose="05000000000000000000" pitchFamily="2" charset="2"/>
              <a:buChar char="§"/>
            </a:lvl1pPr>
          </a:lstStyle>
          <a:p>
            <a:r>
              <a:rPr lang="ru-RU" dirty="0"/>
              <a:t>ассистент учителя (</a:t>
            </a:r>
            <a:r>
              <a:rPr lang="ru-RU" dirty="0" err="1"/>
              <a:t>сбер</a:t>
            </a:r>
            <a:r>
              <a:rPr lang="ru-RU" dirty="0"/>
              <a:t>), </a:t>
            </a:r>
          </a:p>
          <a:p>
            <a:r>
              <a:rPr lang="ru-RU" dirty="0"/>
              <a:t>тесты учебно-профессиональной мотивации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C38D44B-BE94-49C3-BC5F-6306ECBF82FC}"/>
              </a:ext>
            </a:extLst>
          </p:cNvPr>
          <p:cNvSpPr txBox="1"/>
          <p:nvPr/>
        </p:nvSpPr>
        <p:spPr>
          <a:xfrm>
            <a:off x="494282" y="6469975"/>
            <a:ext cx="1905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Инструменты диагностики </a:t>
            </a:r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1889013-53EE-46E3-B76B-C1133E8386DA}"/>
              </a:ext>
            </a:extLst>
          </p:cNvPr>
          <p:cNvSpPr txBox="1"/>
          <p:nvPr/>
        </p:nvSpPr>
        <p:spPr>
          <a:xfrm>
            <a:off x="8089627" y="5924579"/>
            <a:ext cx="47166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Цифровые данные для диагностики: </a:t>
            </a:r>
          </a:p>
          <a:p>
            <a:r>
              <a:rPr lang="ru-RU" dirty="0"/>
              <a:t>аудио и видео занятий; результаты тестов.</a:t>
            </a: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9DD851F7-EFBA-4F63-A399-6AF2B2A93B57}"/>
              </a:ext>
            </a:extLst>
          </p:cNvPr>
          <p:cNvCxnSpPr/>
          <p:nvPr/>
        </p:nvCxnSpPr>
        <p:spPr>
          <a:xfrm>
            <a:off x="7945611" y="5612190"/>
            <a:ext cx="0" cy="1353652"/>
          </a:xfrm>
          <a:prstGeom prst="straightConnector1">
            <a:avLst/>
          </a:prstGeom>
          <a:ln w="95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419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270" y="228113"/>
            <a:ext cx="8207820" cy="483073"/>
          </a:xfrm>
        </p:spPr>
        <p:txBody>
          <a:bodyPr vert="horz" lIns="0" tIns="0" rIns="0" bIns="0" rtlCol="0" anchor="ctr">
            <a:normAutofit/>
          </a:bodyPr>
          <a:lstStyle/>
          <a:p>
            <a:pPr marL="0" marR="0" lvl="0" indent="0" algn="just" defTabSz="100812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ИИ-решение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61EEDDA5-2026-4F64-BCF3-79E1021C6875}"/>
              </a:ext>
            </a:extLst>
          </p:cNvPr>
          <p:cNvCxnSpPr>
            <a:cxnSpLocks/>
          </p:cNvCxnSpPr>
          <p:nvPr/>
        </p:nvCxnSpPr>
        <p:spPr>
          <a:xfrm flipV="1">
            <a:off x="458522" y="738945"/>
            <a:ext cx="1108923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954DB9-C990-4172-BDDD-28090A4AFE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0067" y="255499"/>
            <a:ext cx="1210756" cy="66743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9BA66669-B6EB-4C46-93D9-5281B9F661B4}"/>
              </a:ext>
            </a:extLst>
          </p:cNvPr>
          <p:cNvSpPr txBox="1"/>
          <p:nvPr/>
        </p:nvSpPr>
        <p:spPr>
          <a:xfrm>
            <a:off x="342095" y="805754"/>
            <a:ext cx="109637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B0F0"/>
                </a:solidFill>
              </a:rPr>
              <a:t>Продукт 1.  ИИ-помощник (не решает, а наводит на решение)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7F246B-0791-499D-8709-3D71B84D23FD}"/>
              </a:ext>
            </a:extLst>
          </p:cNvPr>
          <p:cNvSpPr txBox="1"/>
          <p:nvPr/>
        </p:nvSpPr>
        <p:spPr>
          <a:xfrm>
            <a:off x="240755" y="2157800"/>
            <a:ext cx="878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Тип ИИ</a:t>
            </a:r>
          </a:p>
        </p:txBody>
      </p:sp>
      <p:graphicFrame>
        <p:nvGraphicFramePr>
          <p:cNvPr id="11" name="Таблица 14">
            <a:extLst>
              <a:ext uri="{FF2B5EF4-FFF2-40B4-BE49-F238E27FC236}">
                <a16:creationId xmlns:a16="http://schemas.microsoft.com/office/drawing/2014/main" id="{C5213321-BBC1-4DC3-9A57-3BE49893F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376073"/>
              </p:ext>
            </p:extLst>
          </p:nvPr>
        </p:nvGraphicFramePr>
        <p:xfrm>
          <a:off x="1335673" y="1281333"/>
          <a:ext cx="11722505" cy="20945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4529">
                  <a:extLst>
                    <a:ext uri="{9D8B030D-6E8A-4147-A177-3AD203B41FA5}">
                      <a16:colId xmlns:a16="http://schemas.microsoft.com/office/drawing/2014/main" val="3506198575"/>
                    </a:ext>
                  </a:extLst>
                </a:gridCol>
                <a:gridCol w="5550342">
                  <a:extLst>
                    <a:ext uri="{9D8B030D-6E8A-4147-A177-3AD203B41FA5}">
                      <a16:colId xmlns:a16="http://schemas.microsoft.com/office/drawing/2014/main" val="2421472127"/>
                    </a:ext>
                  </a:extLst>
                </a:gridCol>
                <a:gridCol w="4697634">
                  <a:extLst>
                    <a:ext uri="{9D8B030D-6E8A-4147-A177-3AD203B41FA5}">
                      <a16:colId xmlns:a16="http://schemas.microsoft.com/office/drawing/2014/main" val="2079163542"/>
                    </a:ext>
                  </a:extLst>
                </a:gridCol>
              </a:tblGrid>
              <a:tr h="269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Компонент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Технологии/Инструменты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41608838"/>
                  </a:ext>
                </a:extLst>
              </a:tr>
              <a:tr h="480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Агент‑ИИ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Стратегия помощи: анализ, планирование подсказок, адаптация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LLM с памятью (например, GPT‑4o,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Yandex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GPT) + фреймворки агентов (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LangChain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AutoGen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36809260"/>
                  </a:ext>
                </a:extLst>
              </a:tr>
              <a:tr h="3688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Чат‑ИИ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Естественное общение, формулировка вопросов и подсказок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Fine‑tuned LLM на педагогических диалогах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08659301"/>
                  </a:ext>
                </a:extLst>
              </a:tr>
              <a:tr h="241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RAG‑ИИ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 к знаниям: теория, примеры, аналогии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Векторная БД</a:t>
                      </a:r>
                      <a:r>
                        <a:rPr lang="en-US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(Chroma, Pinecone) + LLM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5949806"/>
                  </a:ext>
                </a:extLst>
              </a:tr>
              <a:tr h="4809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Аналитический 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прогресса, выявление ошибок, рекомендации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ML‑модели (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scikit‑learn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TensorFlow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для анализа диалогов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04296006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40ED027C-2E93-4AB8-B049-7B26D8851DCE}"/>
              </a:ext>
            </a:extLst>
          </p:cNvPr>
          <p:cNvSpPr txBox="1"/>
          <p:nvPr/>
        </p:nvSpPr>
        <p:spPr>
          <a:xfrm>
            <a:off x="384772" y="3580576"/>
            <a:ext cx="12032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 b="1"/>
            </a:lvl1pPr>
          </a:lstStyle>
          <a:p>
            <a:r>
              <a:rPr lang="ru-RU" dirty="0">
                <a:solidFill>
                  <a:srgbClr val="00B0F0"/>
                </a:solidFill>
              </a:rPr>
              <a:t>Продукт 2. Компьютерная игра (онлайн с ИИ-помощником) с обучающим математическим контентом</a:t>
            </a:r>
          </a:p>
        </p:txBody>
      </p:sp>
      <p:graphicFrame>
        <p:nvGraphicFramePr>
          <p:cNvPr id="45" name="Таблица 14">
            <a:extLst>
              <a:ext uri="{FF2B5EF4-FFF2-40B4-BE49-F238E27FC236}">
                <a16:creationId xmlns:a16="http://schemas.microsoft.com/office/drawing/2014/main" id="{059D25FA-7C64-4A46-AA21-DD1666D666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376614"/>
              </p:ext>
            </p:extLst>
          </p:nvPr>
        </p:nvGraphicFramePr>
        <p:xfrm>
          <a:off x="1335673" y="4031408"/>
          <a:ext cx="11722506" cy="3415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8256">
                  <a:extLst>
                    <a:ext uri="{9D8B030D-6E8A-4147-A177-3AD203B41FA5}">
                      <a16:colId xmlns:a16="http://schemas.microsoft.com/office/drawing/2014/main" val="3506198575"/>
                    </a:ext>
                  </a:extLst>
                </a:gridCol>
                <a:gridCol w="5476616">
                  <a:extLst>
                    <a:ext uri="{9D8B030D-6E8A-4147-A177-3AD203B41FA5}">
                      <a16:colId xmlns:a16="http://schemas.microsoft.com/office/drawing/2014/main" val="2421472127"/>
                    </a:ext>
                  </a:extLst>
                </a:gridCol>
                <a:gridCol w="4697634">
                  <a:extLst>
                    <a:ext uri="{9D8B030D-6E8A-4147-A177-3AD203B41FA5}">
                      <a16:colId xmlns:a16="http://schemas.microsoft.com/office/drawing/2014/main" val="2079163542"/>
                    </a:ext>
                  </a:extLst>
                </a:gridCol>
              </a:tblGrid>
              <a:tr h="281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Компонент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Роль</a:t>
                      </a:r>
                      <a:endParaRPr lang="ru-RU" sz="16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Технологии/Инструменты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41608838"/>
                  </a:ext>
                </a:extLst>
              </a:tr>
              <a:tr h="501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Агент‑ИИ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Стратегия обучения, адаптация, принятие решений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LLM с памятью (GPT‑4o, Yandex GPT) + фреймворки агентов (LangChain, AutoGen)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36809260"/>
                  </a:ext>
                </a:extLst>
              </a:tr>
              <a:tr h="501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Чат‑ИИ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Диалог с игроком, наводящие подсказки, нарратив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Fine‑tuned LLM на образовательных диалогах и игровых сценариях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08659301"/>
                  </a:ext>
                </a:extLst>
              </a:tr>
              <a:tr h="251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RAG‑ИИ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 к учебным материалам, аналогии, примеры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Векторная БД</a:t>
                      </a:r>
                      <a:r>
                        <a:rPr lang="en-US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(Chroma, Pinecone) + LLM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5949806"/>
                  </a:ext>
                </a:extLst>
              </a:tr>
              <a:tr h="501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Аналитический 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прогресса, персонализация, отчётность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ML‑библиотеки (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scikit‑learn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TensorFlow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для анализа игровых метрик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04296006"/>
                  </a:ext>
                </a:extLst>
              </a:tr>
              <a:tr h="501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Симулятор‑ИИ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Визуализация задач, игровая физика, интерактивные модели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Игровые движки (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Unity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Unreal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Engine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с интеграцией ИИ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60599916"/>
                  </a:ext>
                </a:extLst>
              </a:tr>
              <a:tr h="5011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Workflow‑ИИ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игровых процессов, квесты, награды</a:t>
                      </a:r>
                      <a:endParaRPr lang="ru-RU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Платформы автоматизации (n8n,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Make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или </a:t>
                      </a:r>
                      <a:r>
                        <a:rPr lang="ru-RU" sz="16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кастомные</a:t>
                      </a:r>
                      <a:r>
                        <a:rPr lang="ru-RU" sz="16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скрипты</a:t>
                      </a:r>
                      <a:endParaRPr lang="ru-RU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55777927"/>
                  </a:ext>
                </a:extLst>
              </a:tr>
            </a:tbl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B3CFBB6F-DB96-4556-BD00-7CB06D55E923}"/>
              </a:ext>
            </a:extLst>
          </p:cNvPr>
          <p:cNvSpPr txBox="1"/>
          <p:nvPr/>
        </p:nvSpPr>
        <p:spPr>
          <a:xfrm>
            <a:off x="360895" y="4992690"/>
            <a:ext cx="9747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Тип ИИ</a:t>
            </a:r>
          </a:p>
        </p:txBody>
      </p:sp>
    </p:spTree>
    <p:extLst>
      <p:ext uri="{BB962C8B-B14F-4D97-AF65-F5344CB8AC3E}">
        <p14:creationId xmlns:p14="http://schemas.microsoft.com/office/powerpoint/2010/main" val="1025371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B096D62C6EB3440BEFAC0C03A388AB9" ma:contentTypeVersion="7" ma:contentTypeDescription="Создание документа." ma:contentTypeScope="" ma:versionID="aee8a1934fd5b01a4ae06fb5712d5418">
  <xsd:schema xmlns:xsd="http://www.w3.org/2001/XMLSchema" xmlns:xs="http://www.w3.org/2001/XMLSchema" xmlns:p="http://schemas.microsoft.com/office/2006/metadata/properties" xmlns:ns2="0be1ed63-d69b-48e6-82f5-897e67895b76" targetNamespace="http://schemas.microsoft.com/office/2006/metadata/properties" ma:root="true" ma:fieldsID="927e7e332c94426be805ef91b57613e8" ns2:_="">
    <xsd:import namespace="0be1ed63-d69b-48e6-82f5-897e67895b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e1ed63-d69b-48e6-82f5-897e67895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26509A-7539-4661-8DD9-701A97E744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B3CC1B-B8FE-43D0-BE82-A8A9FC11C5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e1ed63-d69b-48e6-82f5-897e67895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5940BC-2BCB-4B37-A775-3CEEF60DAB0E}">
  <ds:schemaRefs>
    <ds:schemaRef ds:uri="http://schemas.microsoft.com/office/2006/metadata/properties"/>
    <ds:schemaRef ds:uri="http://purl.org/dc/terms/"/>
    <ds:schemaRef ds:uri="0be1ed63-d69b-48e6-82f5-897e67895b76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6429</TotalTime>
  <Words>1168</Words>
  <Application>Microsoft Office PowerPoint</Application>
  <PresentationFormat>Произвольный</PresentationFormat>
  <Paragraphs>112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Fira Sans ExtraLight</vt:lpstr>
      <vt:lpstr>Times New Roman</vt:lpstr>
      <vt:lpstr>Wingdings</vt:lpstr>
      <vt:lpstr>Тема Office</vt:lpstr>
      <vt:lpstr>1_Тема Office</vt:lpstr>
      <vt:lpstr>Презентация PowerPoint</vt:lpstr>
      <vt:lpstr>Пространство эксперимента</vt:lpstr>
      <vt:lpstr>Проблемное поле</vt:lpstr>
      <vt:lpstr>Презентация PowerPoint</vt:lpstr>
      <vt:lpstr>Презентация PowerPoint</vt:lpstr>
      <vt:lpstr>Презентация PowerPoint</vt:lpstr>
      <vt:lpstr>Дизайн эксперимента</vt:lpstr>
      <vt:lpstr>ИИ-решение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Фаттахова Александра Николаевна</dc:creator>
  <cp:lastModifiedBy>Елена2807</cp:lastModifiedBy>
  <cp:revision>471</cp:revision>
  <dcterms:created xsi:type="dcterms:W3CDTF">2017-12-26T09:56:39Z</dcterms:created>
  <dcterms:modified xsi:type="dcterms:W3CDTF">2026-07-14T02:41:57Z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25</vt:i4>
  </property>
  <property fmtid="{D5CDD505-2E9C-101B-9397-08002B2CF9AE}" pid="12" name="ContentTypeId">
    <vt:lpwstr>0x0101003B096D62C6EB3440BEFAC0C03A388AB9</vt:lpwstr>
  </property>
  <property fmtid="{D5CDD505-2E9C-101B-9397-08002B2CF9AE}" pid="13" name="MediaServiceImageTags">
    <vt:lpwstr/>
  </property>
</Properties>
</file>