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4" r:id="rId5"/>
    <p:sldId id="266" r:id="rId6"/>
    <p:sldId id="273" r:id="rId7"/>
    <p:sldId id="275" r:id="rId8"/>
    <p:sldId id="260" r:id="rId9"/>
    <p:sldId id="261" r:id="rId10"/>
    <p:sldId id="267" r:id="rId11"/>
    <p:sldId id="269" r:id="rId12"/>
    <p:sldId id="276" r:id="rId13"/>
    <p:sldId id="277" r:id="rId14"/>
    <p:sldId id="263" r:id="rId15"/>
    <p:sldId id="271" r:id="rId16"/>
    <p:sldId id="278" r:id="rId17"/>
    <p:sldId id="264" r:id="rId18"/>
  </p:sldIdLst>
  <p:sldSz cx="9144000" cy="5143500" type="screen16x9"/>
  <p:notesSz cx="9144000" cy="51435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9"/>
    <p:restoredTop sz="94692"/>
  </p:normalViewPr>
  <p:slideViewPr>
    <p:cSldViewPr snapToGrid="0" snapToObjects="1">
      <p:cViewPr varScale="1">
        <p:scale>
          <a:sx n="141" d="100"/>
          <a:sy n="141" d="100"/>
        </p:scale>
        <p:origin x="896" y="18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master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50738C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Shape 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FFCF5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 bwMode="auto">
          <a:xfrm>
            <a:off x="376637" y="360837"/>
            <a:ext cx="4594374" cy="453810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Text 1"/>
          <p:cNvSpPr/>
          <p:nvPr/>
        </p:nvSpPr>
        <p:spPr bwMode="auto">
          <a:xfrm>
            <a:off x="490456" y="360837"/>
            <a:ext cx="3548482" cy="532114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ru-RU" sz="14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ПРОЕКТ </a:t>
            </a:r>
            <a:r>
              <a:rPr lang="en-US" sz="14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НАУЧНО-ПЕДАГОГИЧЕСК</a:t>
            </a:r>
            <a:r>
              <a:rPr lang="ru-RU" sz="14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ОГО</a:t>
            </a:r>
            <a:r>
              <a:rPr lang="en-US" sz="14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 ЭКСПЕРИМЕНТ</a:t>
            </a:r>
            <a:r>
              <a:rPr lang="ru-RU" sz="14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А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Text 2"/>
          <p:cNvSpPr/>
          <p:nvPr/>
        </p:nvSpPr>
        <p:spPr bwMode="auto">
          <a:xfrm>
            <a:off x="490456" y="1295007"/>
            <a:ext cx="4722763" cy="177194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Модель обучения когнитивно-активному чтению аутентичных научно-профессиональных текстов на иностранном языке с использованием кастомизированного ИИ-ассистента</a:t>
            </a:r>
            <a:endParaRPr lang="ru-RU" dirty="0"/>
          </a:p>
        </p:txBody>
      </p:sp>
      <p:pic>
        <p:nvPicPr>
          <p:cNvPr id="12" name="Google Shape;163;p2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455840" y="189412"/>
            <a:ext cx="2415381" cy="145536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 bwMode="auto">
          <a:xfrm>
            <a:off x="376637" y="3395322"/>
            <a:ext cx="41200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002060"/>
                </a:solidFill>
                <a:latin typeface="Source Sans 3"/>
              </a:rPr>
              <a:t>М. П. Землянова,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к.пед.н</a:t>
            </a:r>
            <a:r>
              <a:rPr lang="ru-RU" sz="1400" dirty="0">
                <a:solidFill>
                  <a:srgbClr val="002060"/>
                </a:solidFill>
                <a:latin typeface="Source Sans 3"/>
              </a:rPr>
              <a:t>., доцент, доцент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ЦИЯиКТ</a:t>
            </a:r>
            <a:endParaRPr lang="ru-RU" sz="1400" dirty="0">
              <a:solidFill>
                <a:srgbClr val="002060"/>
              </a:solidFill>
              <a:latin typeface="Source Sans 3"/>
            </a:endParaRPr>
          </a:p>
          <a:p>
            <a:pPr>
              <a:defRPr/>
            </a:pPr>
            <a:r>
              <a:rPr lang="ru-RU" sz="1400" dirty="0">
                <a:solidFill>
                  <a:srgbClr val="002060"/>
                </a:solidFill>
                <a:latin typeface="Source Sans 3"/>
              </a:rPr>
              <a:t>О. В. Козлова,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к.пед.н</a:t>
            </a:r>
            <a:r>
              <a:rPr lang="ru-RU" sz="1400" dirty="0">
                <a:solidFill>
                  <a:srgbClr val="002060"/>
                </a:solidFill>
                <a:latin typeface="Source Sans 3"/>
              </a:rPr>
              <a:t>., доцент, доцент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ЦИЯиКТ</a:t>
            </a:r>
            <a:endParaRPr lang="ru-RU" sz="1400" dirty="0">
              <a:solidFill>
                <a:srgbClr val="002060"/>
              </a:solidFill>
              <a:latin typeface="Source Sans 3"/>
            </a:endParaRPr>
          </a:p>
          <a:p>
            <a:pPr>
              <a:defRPr/>
            </a:pPr>
            <a:r>
              <a:rPr lang="ru-RU" sz="1400" dirty="0">
                <a:solidFill>
                  <a:srgbClr val="002060"/>
                </a:solidFill>
                <a:latin typeface="Source Sans 3"/>
              </a:rPr>
              <a:t>О. П. Лазарева,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к.соц.н</a:t>
            </a:r>
            <a:r>
              <a:rPr lang="ru-RU" sz="1400" dirty="0">
                <a:solidFill>
                  <a:srgbClr val="002060"/>
                </a:solidFill>
                <a:latin typeface="Source Sans 3"/>
              </a:rPr>
              <a:t>, доцент, доцент </a:t>
            </a:r>
            <a:r>
              <a:rPr lang="ru-RU" sz="1400" dirty="0" err="1">
                <a:solidFill>
                  <a:srgbClr val="002060"/>
                </a:solidFill>
                <a:latin typeface="Source Sans 3"/>
              </a:rPr>
              <a:t>ЦИЯиКТ</a:t>
            </a:r>
            <a:endParaRPr lang="ru-RU" sz="1400" dirty="0">
              <a:solidFill>
                <a:srgbClr val="002060"/>
              </a:solidFill>
              <a:latin typeface="Source Sans 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677421" y="310678"/>
            <a:ext cx="2875075" cy="345992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 1"/>
          <p:cNvSpPr/>
          <p:nvPr/>
        </p:nvSpPr>
        <p:spPr bwMode="auto">
          <a:xfrm>
            <a:off x="851322" y="357930"/>
            <a:ext cx="2074515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20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ПРОСТРАНСТВО ЭКСПЕРИМЕНТА</a:t>
            </a:r>
            <a:endParaRPr lang="en-US" sz="1200"/>
          </a:p>
        </p:txBody>
      </p:sp>
      <p:sp>
        <p:nvSpPr>
          <p:cNvPr id="5" name="Text 2"/>
          <p:cNvSpPr/>
          <p:nvPr/>
        </p:nvSpPr>
        <p:spPr bwMode="auto">
          <a:xfrm>
            <a:off x="4027879" y="256496"/>
            <a:ext cx="4722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275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Контекст и целевая аудитория</a:t>
            </a:r>
            <a:endParaRPr lang="en-US" sz="2750"/>
          </a:p>
        </p:txBody>
      </p:sp>
      <p:sp>
        <p:nvSpPr>
          <p:cNvPr id="6" name="Shape 3"/>
          <p:cNvSpPr/>
          <p:nvPr/>
        </p:nvSpPr>
        <p:spPr bwMode="auto">
          <a:xfrm>
            <a:off x="1679422" y="1469594"/>
            <a:ext cx="2290465" cy="1497285"/>
          </a:xfrm>
          <a:prstGeom prst="roundRect">
            <a:avLst>
              <a:gd name="adj" fmla="val 1420"/>
            </a:avLst>
          </a:prstGeom>
          <a:solidFill>
            <a:srgbClr val="F3EEE3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Text 4"/>
          <p:cNvSpPr/>
          <p:nvPr/>
        </p:nvSpPr>
        <p:spPr bwMode="auto">
          <a:xfrm>
            <a:off x="1863373" y="1610471"/>
            <a:ext cx="192256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>
                <a:solidFill>
                  <a:srgbClr val="2B4150"/>
                </a:solidFill>
                <a:latin typeface="MuseoModerno Medium"/>
                <a:ea typeface="MuseoModerno Medium"/>
                <a:cs typeface="MuseoModerno Medium"/>
              </a:rPr>
              <a:t>Уровень образования</a:t>
            </a:r>
            <a:endParaRPr lang="en-US" sz="1350"/>
          </a:p>
        </p:txBody>
      </p:sp>
      <p:sp>
        <p:nvSpPr>
          <p:cNvPr id="8" name="Text 5"/>
          <p:cNvSpPr/>
          <p:nvPr/>
        </p:nvSpPr>
        <p:spPr bwMode="auto">
          <a:xfrm>
            <a:off x="1949765" y="1931316"/>
            <a:ext cx="200694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10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Специальное высшее образование (СпецВО), неязыковые направления подготовки</a:t>
            </a:r>
            <a:endParaRPr lang="en-US" sz="1100"/>
          </a:p>
        </p:txBody>
      </p:sp>
      <p:sp>
        <p:nvSpPr>
          <p:cNvPr id="9" name="Shape 6"/>
          <p:cNvSpPr/>
          <p:nvPr/>
        </p:nvSpPr>
        <p:spPr bwMode="auto">
          <a:xfrm>
            <a:off x="4826284" y="1435102"/>
            <a:ext cx="2290539" cy="1497285"/>
          </a:xfrm>
          <a:prstGeom prst="roundRect">
            <a:avLst>
              <a:gd name="adj" fmla="val 1420"/>
            </a:avLst>
          </a:prstGeom>
          <a:solidFill>
            <a:srgbClr val="F3EEE3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Text 7"/>
          <p:cNvSpPr/>
          <p:nvPr/>
        </p:nvSpPr>
        <p:spPr bwMode="auto">
          <a:xfrm>
            <a:off x="5194548" y="1610471"/>
            <a:ext cx="17720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>
                <a:solidFill>
                  <a:srgbClr val="2B4150"/>
                </a:solidFill>
                <a:latin typeface="MuseoModerno Medium"/>
                <a:ea typeface="MuseoModerno Medium"/>
                <a:cs typeface="MuseoModerno Medium"/>
              </a:rPr>
              <a:t>Дисциплина</a:t>
            </a:r>
            <a:endParaRPr lang="en-US" sz="1350"/>
          </a:p>
        </p:txBody>
      </p:sp>
      <p:sp>
        <p:nvSpPr>
          <p:cNvPr id="11" name="Text 8"/>
          <p:cNvSpPr/>
          <p:nvPr/>
        </p:nvSpPr>
        <p:spPr bwMode="auto">
          <a:xfrm>
            <a:off x="5043597" y="2021521"/>
            <a:ext cx="2007022" cy="68044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«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Иностранный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язык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в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профессиональной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коммуникации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»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 bwMode="auto">
          <a:xfrm>
            <a:off x="2327856" y="3562351"/>
            <a:ext cx="4722763" cy="1270471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Text 10"/>
          <p:cNvSpPr/>
          <p:nvPr/>
        </p:nvSpPr>
        <p:spPr bwMode="auto">
          <a:xfrm>
            <a:off x="3685989" y="3619937"/>
            <a:ext cx="17720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>
                <a:solidFill>
                  <a:srgbClr val="2B4150"/>
                </a:solidFill>
                <a:latin typeface="MuseoModerno Medium"/>
                <a:ea typeface="MuseoModerno Medium"/>
                <a:cs typeface="MuseoModerno Medium"/>
              </a:rPr>
              <a:t>Целевая аудитория</a:t>
            </a:r>
            <a:endParaRPr lang="en-US" sz="1350"/>
          </a:p>
        </p:txBody>
      </p:sp>
      <p:sp>
        <p:nvSpPr>
          <p:cNvPr id="14" name="Text 11"/>
          <p:cNvSpPr/>
          <p:nvPr/>
        </p:nvSpPr>
        <p:spPr bwMode="auto">
          <a:xfrm>
            <a:off x="2527325" y="3996886"/>
            <a:ext cx="4439245" cy="680441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Студенты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уровнем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владения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иностранным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языком</a:t>
            </a:r>
            <a:r>
              <a:rPr lang="ru-RU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ru-RU" sz="11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А2</a:t>
            </a:r>
            <a:r>
              <a:rPr lang="en-US" sz="1100" dirty="0">
                <a:solidFill>
                  <a:srgbClr val="002060"/>
                </a:solidFill>
                <a:latin typeface="Source Sans 3"/>
                <a:ea typeface="Source Sans 3"/>
                <a:cs typeface="Source Sans 3"/>
              </a:rPr>
              <a:t>,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испытывающие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трудности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ru-RU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чтением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аутентичных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ru-RU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научно-профессиональных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1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текстов</a:t>
            </a:r>
            <a:endParaRPr lang="en-US" sz="1100" dirty="0"/>
          </a:p>
        </p:txBody>
      </p:sp>
      <p:pic>
        <p:nvPicPr>
          <p:cNvPr id="15" name="Google Shape;159;p25" title="мозаика 2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5045755" y="5"/>
            <a:ext cx="7984197" cy="12193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496119" y="611684"/>
            <a:ext cx="913507" cy="266402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/>
          <p:cNvSpPr/>
          <p:nvPr/>
        </p:nvSpPr>
        <p:spPr bwMode="auto">
          <a:xfrm>
            <a:off x="581174" y="654174"/>
            <a:ext cx="1200596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АНАЛИЗ КУРСА</a:t>
            </a:r>
            <a:endParaRPr lang="en-US" sz="850"/>
          </a:p>
        </p:txBody>
      </p:sp>
      <p:sp>
        <p:nvSpPr>
          <p:cNvPr id="4" name="Text 2"/>
          <p:cNvSpPr/>
          <p:nvPr/>
        </p:nvSpPr>
        <p:spPr bwMode="auto">
          <a:xfrm>
            <a:off x="496119" y="934789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«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Иностранный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язык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для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академических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целей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»: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ревизия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результатов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и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форматов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 bwMode="auto">
          <a:xfrm>
            <a:off x="496119" y="1960283"/>
            <a:ext cx="2708597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Планируемые результаты</a:t>
            </a:r>
            <a:endParaRPr lang="en-US" sz="1350"/>
          </a:p>
        </p:txBody>
      </p:sp>
      <p:sp>
        <p:nvSpPr>
          <p:cNvPr id="6" name="Text 4"/>
          <p:cNvSpPr/>
          <p:nvPr/>
        </p:nvSpPr>
        <p:spPr bwMode="auto">
          <a:xfrm>
            <a:off x="496119" y="2538338"/>
            <a:ext cx="3902943" cy="151761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Студент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способен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читать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ru-RU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 анализировать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аутентичные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научные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тексты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,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выделять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ключевую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профессиональную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лексику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и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использовать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её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в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устной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и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письменной</a:t>
            </a: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коммуникации</a:t>
            </a:r>
            <a:r>
              <a:rPr lang="en-US" sz="11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 bwMode="auto">
          <a:xfrm>
            <a:off x="5285402" y="1953667"/>
            <a:ext cx="2416001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Текущая</a:t>
            </a:r>
            <a:r>
              <a:rPr lang="en-US" sz="13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13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деятельность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 bwMode="auto">
          <a:xfrm>
            <a:off x="4572000" y="2542716"/>
            <a:ext cx="3902943" cy="120541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Чтение </a:t>
            </a:r>
            <a:r>
              <a:rPr lang="en-US" sz="1400" dirty="0" err="1">
                <a:solidFill>
                  <a:srgbClr val="2B4150"/>
                </a:solidFill>
                <a:latin typeface="Source Sans 3"/>
              </a:rPr>
              <a:t>текстов</a:t>
            </a:r>
            <a:r>
              <a:rPr lang="en-US" sz="1400" dirty="0">
                <a:solidFill>
                  <a:srgbClr val="2B4150"/>
                </a:solidFill>
                <a:latin typeface="Source Sans 3"/>
              </a:rPr>
              <a:t>, составление </a:t>
            </a:r>
            <a:r>
              <a:rPr lang="en-US" sz="1400" dirty="0" err="1">
                <a:solidFill>
                  <a:srgbClr val="2B4150"/>
                </a:solidFill>
                <a:latin typeface="Source Sans 3"/>
              </a:rPr>
              <a:t>глоссариев</a:t>
            </a:r>
            <a:r>
              <a:rPr lang="en-US" sz="1400" dirty="0">
                <a:solidFill>
                  <a:srgbClr val="2B4150"/>
                </a:solidFill>
                <a:latin typeface="Source Sans 3"/>
              </a:rPr>
              <a:t>, </a:t>
            </a:r>
            <a:r>
              <a:rPr lang="en-US" sz="1400" dirty="0" err="1">
                <a:solidFill>
                  <a:srgbClr val="2B4150"/>
                </a:solidFill>
                <a:latin typeface="Source Sans 3"/>
              </a:rPr>
              <a:t>написание</a:t>
            </a:r>
            <a:r>
              <a:rPr lang="en-US" sz="1400" dirty="0">
                <a:solidFill>
                  <a:srgbClr val="2B4150"/>
                </a:solidFill>
                <a:latin typeface="Source Sans 3"/>
              </a:rPr>
              <a:t> </a:t>
            </a:r>
            <a:r>
              <a:rPr lang="en-US" sz="1400" dirty="0" err="1">
                <a:solidFill>
                  <a:srgbClr val="2B4150"/>
                </a:solidFill>
                <a:latin typeface="Source Sans 3"/>
              </a:rPr>
              <a:t>эссе</a:t>
            </a:r>
            <a:r>
              <a:rPr lang="en-US" sz="1400" dirty="0">
                <a:solidFill>
                  <a:srgbClr val="2B4150"/>
                </a:solidFill>
                <a:latin typeface="Source Sans 3"/>
              </a:rPr>
              <a:t> и аннотаций</a:t>
            </a:r>
            <a:r>
              <a:rPr lang="ru-RU" sz="1400" dirty="0">
                <a:solidFill>
                  <a:srgbClr val="2B4150"/>
                </a:solidFill>
                <a:latin typeface="Source Sans 3"/>
              </a:rPr>
              <a:t>, устные выступления по теме исследования</a:t>
            </a:r>
            <a:endParaRPr lang="en-US" sz="1400" dirty="0">
              <a:solidFill>
                <a:srgbClr val="2B4150"/>
              </a:solidFill>
              <a:latin typeface="Source Sans 3"/>
            </a:endParaRPr>
          </a:p>
        </p:txBody>
      </p:sp>
      <p:sp>
        <p:nvSpPr>
          <p:cNvPr id="10" name="Text 8"/>
          <p:cNvSpPr/>
          <p:nvPr/>
        </p:nvSpPr>
        <p:spPr bwMode="auto">
          <a:xfrm>
            <a:off x="4789363" y="2064395"/>
            <a:ext cx="2819995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 dirty="0">
                <a:solidFill>
                  <a:srgbClr val="FFFFFF"/>
                </a:solidFill>
                <a:latin typeface="MuseoModerno Medium"/>
                <a:ea typeface="MuseoModerno Medium"/>
                <a:cs typeface="MuseoModerno Medium"/>
              </a:rPr>
              <a:t>Ключевые проблемы курса</a:t>
            </a:r>
            <a:r>
              <a:rPr lang="ru-RU" sz="1350" dirty="0">
                <a:solidFill>
                  <a:srgbClr val="FFFFFF"/>
                </a:solidFill>
                <a:latin typeface="MuseoModerno Medium"/>
                <a:ea typeface="MuseoModerno Medium"/>
                <a:cs typeface="MuseoModerno Medium"/>
              </a:rPr>
              <a:t>: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BB33052-2656-BA31-5A41-271E07F3FCC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39794976-7706-19D8-0D87-E2A5E7833DB7}"/>
              </a:ext>
            </a:extLst>
          </p:cNvPr>
          <p:cNvSpPr/>
          <p:nvPr/>
        </p:nvSpPr>
        <p:spPr bwMode="auto">
          <a:xfrm>
            <a:off x="496119" y="235810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000" b="1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Ключевые проблемы курса</a:t>
            </a:r>
            <a:endParaRPr lang="en-US" sz="2000" b="1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6B91F03-10F5-AC37-347E-FBE9BF6B6B38}"/>
              </a:ext>
            </a:extLst>
          </p:cNvPr>
          <p:cNvSpPr/>
          <p:nvPr/>
        </p:nvSpPr>
        <p:spPr bwMode="auto">
          <a:xfrm>
            <a:off x="2199083" y="2177210"/>
            <a:ext cx="3902943" cy="53883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2. ЛЕКСИЧЕСКИЕ ПРОБЛЕМЫ: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966E2CA-3936-77CD-3845-0EB0B8F4440E}"/>
              </a:ext>
            </a:extLst>
          </p:cNvPr>
          <p:cNvSpPr/>
          <p:nvPr/>
        </p:nvSpPr>
        <p:spPr bwMode="auto">
          <a:xfrm>
            <a:off x="2199083" y="835652"/>
            <a:ext cx="4000277" cy="204290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r>
              <a:rPr lang="ru-RU" b="1" dirty="0">
                <a:solidFill>
                  <a:srgbClr val="002060"/>
                </a:solidFill>
              </a:rPr>
              <a:t>1. КОГНИТИВНО-МЕТОДИЧЕСКИЕ ПРОБЛЕМЫ: </a:t>
            </a:r>
          </a:p>
          <a:p>
            <a:pPr marL="342900" indent="-342900" algn="l">
              <a:lnSpc>
                <a:spcPct val="104000"/>
              </a:lnSpc>
              <a:buFont typeface="+mj-lt"/>
              <a:buAutoNum type="arabicPeriod"/>
              <a:defRPr/>
            </a:pPr>
            <a:endParaRPr lang="ru-RU" sz="1350" dirty="0">
              <a:solidFill>
                <a:srgbClr val="002060"/>
              </a:solidFill>
              <a:latin typeface="MuseoModerno Medium"/>
              <a:ea typeface="MuseoModerno Medium"/>
              <a:cs typeface="MuseoModerno Medium"/>
            </a:endParaRPr>
          </a:p>
          <a:p>
            <a:pPr marL="342900" indent="-342900" algn="l">
              <a:lnSpc>
                <a:spcPct val="104000"/>
              </a:lnSpc>
              <a:buFont typeface="+mj-lt"/>
              <a:buAutoNum type="arabicPeriod"/>
              <a:defRPr/>
            </a:pPr>
            <a:endParaRPr lang="ru-RU" sz="1350" dirty="0">
              <a:solidFill>
                <a:srgbClr val="002060"/>
              </a:solidFill>
              <a:latin typeface="MuseoModerno Medium"/>
              <a:ea typeface="MuseoModerno Medium"/>
              <a:cs typeface="MuseoModerno Medium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16B5761-2E72-38E3-77EF-D89AFAB7AAF0}"/>
              </a:ext>
            </a:extLst>
          </p:cNvPr>
          <p:cNvSpPr/>
          <p:nvPr/>
        </p:nvSpPr>
        <p:spPr bwMode="auto">
          <a:xfrm>
            <a:off x="4789363" y="2064395"/>
            <a:ext cx="2819995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1350" dirty="0">
                <a:solidFill>
                  <a:srgbClr val="FFFFFF"/>
                </a:solidFill>
                <a:latin typeface="MuseoModerno Medium"/>
                <a:ea typeface="MuseoModerno Medium"/>
                <a:cs typeface="MuseoModerno Medium"/>
              </a:rPr>
              <a:t>Ключевые проблемы курса</a:t>
            </a:r>
            <a:r>
              <a:rPr lang="ru-RU" sz="1350" dirty="0">
                <a:solidFill>
                  <a:srgbClr val="FFFFFF"/>
                </a:solidFill>
                <a:latin typeface="MuseoModerno Medium"/>
                <a:ea typeface="MuseoModerno Medium"/>
                <a:cs typeface="MuseoModerno Medium"/>
              </a:rPr>
              <a:t>:</a:t>
            </a:r>
            <a:endParaRPr lang="en-US" sz="135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86581D-CF30-9EE5-F35D-B235CB56DC34}"/>
              </a:ext>
            </a:extLst>
          </p:cNvPr>
          <p:cNvSpPr txBox="1"/>
          <p:nvPr/>
        </p:nvSpPr>
        <p:spPr>
          <a:xfrm>
            <a:off x="217363" y="1277618"/>
            <a:ext cx="4572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</a:rPr>
              <a:t>Доминирование пассивного, сканирующего чтения над когнитивно-активным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F9639D-E242-DEDF-CDFE-7E740ECC4015}"/>
              </a:ext>
            </a:extLst>
          </p:cNvPr>
          <p:cNvSpPr txBox="1"/>
          <p:nvPr/>
        </p:nvSpPr>
        <p:spPr>
          <a:xfrm>
            <a:off x="4848132" y="1322113"/>
            <a:ext cx="4572000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rgbClr val="0F1115"/>
                </a:solidFill>
                <a:effectLst/>
                <a:latin typeface="quote-cjk-patch"/>
              </a:defRPr>
            </a:lvl1pPr>
          </a:lstStyle>
          <a:p>
            <a:r>
              <a:rPr lang="ru-RU" b="0" dirty="0">
                <a:solidFill>
                  <a:srgbClr val="002060"/>
                </a:solidFill>
              </a:rPr>
              <a:t>Дефицит медленного (глубокого) чтения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BC408C-9228-C2B9-3152-A5D5C74A158B}"/>
              </a:ext>
            </a:extLst>
          </p:cNvPr>
          <p:cNvSpPr txBox="1"/>
          <p:nvPr/>
        </p:nvSpPr>
        <p:spPr>
          <a:xfrm>
            <a:off x="217363" y="2676831"/>
            <a:ext cx="4572000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  <a:effectLst/>
                <a:latin typeface="quote-cjk-patch"/>
              </a:rPr>
              <a:t>Феномен «лексического плато»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F6AD7F-2693-75E7-9D7D-5CBF79D420BF}"/>
              </a:ext>
            </a:extLst>
          </p:cNvPr>
          <p:cNvSpPr txBox="1"/>
          <p:nvPr/>
        </p:nvSpPr>
        <p:spPr>
          <a:xfrm>
            <a:off x="4150554" y="2603288"/>
            <a:ext cx="4572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  <a:effectLst/>
                <a:latin typeface="quote-cjk-patch"/>
              </a:rPr>
              <a:t>Отсутствие системной работы с коллокациями и лексическими сетями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E4177C-1B87-A085-DD71-DA65486E1EA6}"/>
              </a:ext>
            </a:extLst>
          </p:cNvPr>
          <p:cNvSpPr txBox="1"/>
          <p:nvPr/>
        </p:nvSpPr>
        <p:spPr>
          <a:xfrm>
            <a:off x="1815219" y="3364436"/>
            <a:ext cx="6323847" cy="374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ru-RU" b="1" dirty="0">
                <a:solidFill>
                  <a:srgbClr val="002060"/>
                </a:solidFill>
                <a:effectLst/>
                <a:latin typeface="quote-cjk-patch"/>
              </a:rPr>
              <a:t>3. ОРГАНИЗАЦИОННО-ПЕДАГОГИЧЕСКИЕ ПРОБЛЕМЫ: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AFDAA2-0C5D-7755-DA4D-9988B949FB7A}"/>
              </a:ext>
            </a:extLst>
          </p:cNvPr>
          <p:cNvSpPr txBox="1"/>
          <p:nvPr/>
        </p:nvSpPr>
        <p:spPr>
          <a:xfrm>
            <a:off x="276132" y="3735371"/>
            <a:ext cx="4572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  <a:effectLst/>
                <a:latin typeface="quote-cjk-patch"/>
              </a:rPr>
              <a:t>Дефицит аудиторного времени для системной лексической работы</a:t>
            </a:r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4F6901-1EE4-B78C-E27D-EF09E243B984}"/>
              </a:ext>
            </a:extLst>
          </p:cNvPr>
          <p:cNvSpPr txBox="1"/>
          <p:nvPr/>
        </p:nvSpPr>
        <p:spPr>
          <a:xfrm>
            <a:off x="4572000" y="3733851"/>
            <a:ext cx="4572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  <a:effectLst/>
                <a:latin typeface="quote-cjk-patch"/>
              </a:rPr>
              <a:t>Отсутствие персонализированной поддержки при работе с текстом</a:t>
            </a:r>
          </a:p>
          <a:p>
            <a:pPr>
              <a:buNone/>
            </a:pP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04DA6E-568C-F8CC-DDBF-2A5669AC711A}"/>
              </a:ext>
            </a:extLst>
          </p:cNvPr>
          <p:cNvSpPr txBox="1"/>
          <p:nvPr/>
        </p:nvSpPr>
        <p:spPr>
          <a:xfrm>
            <a:off x="2032503" y="4530984"/>
            <a:ext cx="532796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rgbClr val="002060"/>
                </a:solidFill>
                <a:effectLst/>
                <a:latin typeface="quote-cjk-patch"/>
              </a:rPr>
              <a:t>Отсутствие системной рефлексии и обратной связи</a:t>
            </a:r>
          </a:p>
        </p:txBody>
      </p:sp>
    </p:spTree>
    <p:extLst>
      <p:ext uri="{BB962C8B-B14F-4D97-AF65-F5344CB8AC3E}">
        <p14:creationId xmlns:p14="http://schemas.microsoft.com/office/powerpoint/2010/main" val="2114179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68BBD0E-6735-118D-27B3-B9257AB9A3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D8C46B2-09D6-D9EE-7C8D-442093433651}"/>
              </a:ext>
            </a:extLst>
          </p:cNvPr>
          <p:cNvSpPr/>
          <p:nvPr/>
        </p:nvSpPr>
        <p:spPr bwMode="auto">
          <a:xfrm>
            <a:off x="409814" y="107942"/>
            <a:ext cx="5589315" cy="325338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200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Противоречия, </a:t>
            </a:r>
            <a:r>
              <a:rPr lang="en-US" sz="200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требующие</a:t>
            </a:r>
            <a:r>
              <a:rPr lang="en-US" sz="200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00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разрешения</a:t>
            </a:r>
            <a:r>
              <a:rPr lang="ru-RU" sz="200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:</a:t>
            </a:r>
            <a:endParaRPr lang="en-US" sz="200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97FD2254-396E-29E5-9B78-4EFA0EC7A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07744" y="3174876"/>
            <a:ext cx="130076" cy="1041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4F60D1-8ACC-D833-7CF3-0CDC73CA0516}"/>
              </a:ext>
            </a:extLst>
          </p:cNvPr>
          <p:cNvSpPr txBox="1"/>
          <p:nvPr/>
        </p:nvSpPr>
        <p:spPr>
          <a:xfrm>
            <a:off x="176907" y="595903"/>
            <a:ext cx="8559687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 потребностью в формировании у студентов навыков когнитивно-активного чтения как основы для извлечения, осмысления и использования профессионально значимой информации из аутентичных иноязычных текстов, и доминирующей моделью пассивного, сканирующего чтения;</a:t>
            </a:r>
          </a:p>
          <a:p>
            <a:pPr marL="171450" indent="-1714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 необходимостью перевода профессиональной лексики из пассивного словарного запаса в активный что требует многократного осмысленного воспроизведения лексики в варьирующихся контекстах, и отсутствием в традиционном обучении систематической, персонализированной и сопровождающейся рефлексией самостоятельной работы студентов по семантическому группированию, тематической кластеризации и интервальному повторению профессиональной лексики в условиях большой наполняемости и разноуровневости групп;</a:t>
            </a:r>
          </a:p>
          <a:p>
            <a:pPr marL="171450" indent="-1714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 потенциальными возможностями современных ИИ-технологий как когнитивного посредника и отсутствием научно обоснованных и экспериментально проверенных методик системной интеграции ИИ-ассистента в процесс обучения чтению на иностранном языке, которые позволяли бы использовать его не как инструмент «облегчения» (замены мышления), а как средство высвобождения когнитивных ресурсов студентов для именно глубокой семантической обработки текста и лексики;</a:t>
            </a:r>
          </a:p>
          <a:p>
            <a:pPr marL="171450" indent="-1714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 ограниченным аудиторным временем, отводимым на дисциплину «Иностранный язык в профессиональной сфере» и необходимостью организации систематической, индивидуализированной и сопровождающейся рефлексией работы с аутентичными научно-профессиональными текстами, которая требует значительного времени и не может быть реализована в полном объеме в аудитории.</a:t>
            </a:r>
          </a:p>
          <a:p>
            <a:pPr marL="171450" indent="-171450" algn="just">
              <a:buFontTx/>
              <a:buChar char="-"/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94831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DFE5C6E-BE8C-FC35-9951-877A580EA2F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1440BBE-9B30-7184-B1B9-3C055EB2BE87}"/>
              </a:ext>
            </a:extLst>
          </p:cNvPr>
          <p:cNvSpPr/>
          <p:nvPr/>
        </p:nvSpPr>
        <p:spPr bwMode="auto">
          <a:xfrm>
            <a:off x="980182" y="296979"/>
            <a:ext cx="5589315" cy="325338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000" dirty="0">
                <a:solidFill>
                  <a:srgbClr val="124E73"/>
                </a:solidFill>
                <a:latin typeface="MuseoModerno Medium"/>
              </a:rPr>
              <a:t>Проблема исследования</a:t>
            </a:r>
            <a:endParaRPr lang="en-US" sz="20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8D532CAD-E11F-29A0-9C33-135E76BA1FFA}"/>
              </a:ext>
            </a:extLst>
          </p:cNvPr>
          <p:cNvSpPr/>
          <p:nvPr/>
        </p:nvSpPr>
        <p:spPr bwMode="auto">
          <a:xfrm>
            <a:off x="734534" y="1068310"/>
            <a:ext cx="7674931" cy="2656664"/>
          </a:xfrm>
          <a:prstGeom prst="roundRect">
            <a:avLst>
              <a:gd name="adj" fmla="val 2508"/>
            </a:avLst>
          </a:prstGeom>
          <a:solidFill>
            <a:srgbClr val="C9DDE9"/>
          </a:solidFill>
          <a:ln/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Ключевая проблема исследования</a:t>
            </a:r>
            <a:r>
              <a:rPr lang="ru-RU" dirty="0">
                <a:solidFill>
                  <a:srgbClr val="002060"/>
                </a:solidFill>
              </a:rPr>
              <a:t> заключается в преодолении разрыва между доминирующей у студентов моделью пассивного, поверхностного чтения аутентичных научно-профессиональных текстов на иностранном языке и необходимостью сформировать когнитивно-активное, глубокое чтение, обеспечивающее не только понимание и интерпретацию текста, но и переход профессиональной лексики в долгосрочную память.</a:t>
            </a: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D21E8E66-FBF6-DE05-0995-127DE0119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07744" y="3174876"/>
            <a:ext cx="130076" cy="10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15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F97C24A-5E0B-5809-0B83-01E4C481166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7CBF923C-341F-9E99-C81E-3A1A5E255B4E}"/>
              </a:ext>
            </a:extLst>
          </p:cNvPr>
          <p:cNvSpPr/>
          <p:nvPr/>
        </p:nvSpPr>
        <p:spPr bwMode="auto">
          <a:xfrm>
            <a:off x="980182" y="642342"/>
            <a:ext cx="5589315" cy="325338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000" dirty="0">
                <a:solidFill>
                  <a:srgbClr val="124E73"/>
                </a:solidFill>
                <a:latin typeface="MuseoModerno Medium"/>
              </a:rPr>
              <a:t>Цель эксперимента</a:t>
            </a:r>
            <a:endParaRPr lang="en-US" sz="20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37F29F6A-6E04-FD8D-989A-589B5E36C21A}"/>
              </a:ext>
            </a:extLst>
          </p:cNvPr>
          <p:cNvSpPr/>
          <p:nvPr/>
        </p:nvSpPr>
        <p:spPr bwMode="auto">
          <a:xfrm>
            <a:off x="980182" y="1436633"/>
            <a:ext cx="6328611" cy="2615414"/>
          </a:xfrm>
          <a:prstGeom prst="roundRect">
            <a:avLst>
              <a:gd name="adj" fmla="val 2508"/>
            </a:avLst>
          </a:prstGeom>
          <a:solidFill>
            <a:srgbClr val="C9DDE9"/>
          </a:solidFill>
          <a:ln/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Теоретически обосновать, разработать и экспериментально проверить эффективность модели обучения чтению на иностранном языке с использованием кастомизированного ИИ-ассистента, обеспечивающего перевод студентов с пассивного чтения аутентичных научно-профессиональных текстов к когнитивно-активному чтению, способствующему переходу профессиональной лексики в долгосрочную память и ее использованию в речевой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922005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919159" y="259408"/>
            <a:ext cx="2696399" cy="560398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 1"/>
          <p:cNvSpPr/>
          <p:nvPr/>
        </p:nvSpPr>
        <p:spPr bwMode="auto">
          <a:xfrm>
            <a:off x="1481545" y="448897"/>
            <a:ext cx="1571625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40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ТЕОРЕТИЧЕСКАЯ БАЗА</a:t>
            </a:r>
            <a:endParaRPr lang="en-US" sz="1400"/>
          </a:p>
        </p:txBody>
      </p:sp>
      <p:sp>
        <p:nvSpPr>
          <p:cNvPr id="5" name="Text 2"/>
          <p:cNvSpPr/>
          <p:nvPr/>
        </p:nvSpPr>
        <p:spPr bwMode="auto">
          <a:xfrm>
            <a:off x="1392125" y="1315194"/>
            <a:ext cx="4722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275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Концептуализация исследования</a:t>
            </a:r>
            <a:endParaRPr lang="en-US" sz="2750"/>
          </a:p>
        </p:txBody>
      </p:sp>
      <p:sp>
        <p:nvSpPr>
          <p:cNvPr id="6" name="Text 3"/>
          <p:cNvSpPr/>
          <p:nvPr/>
        </p:nvSpPr>
        <p:spPr bwMode="auto">
          <a:xfrm>
            <a:off x="1481545" y="2571749"/>
            <a:ext cx="7021324" cy="104380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ru-RU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Концептуальной основой эксперимента выступает интеграция взаимодополняющих теоретических подходов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455830" y="355564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/>
          <p:cNvSpPr/>
          <p:nvPr/>
        </p:nvSpPr>
        <p:spPr bwMode="auto">
          <a:xfrm>
            <a:off x="512042" y="372715"/>
            <a:ext cx="201513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 dirty="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ТЕОРЕТИЧЕСКАЯ БАЗА ·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 bwMode="auto">
          <a:xfrm>
            <a:off x="431402" y="985888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Теория глубины обработки информации</a:t>
            </a:r>
          </a:p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 (</a:t>
            </a:r>
            <a:r>
              <a:rPr lang="en-US" sz="2750" dirty="0">
                <a:solidFill>
                  <a:srgbClr val="124E73"/>
                </a:solidFill>
                <a:latin typeface="MuseoModerno Medium"/>
              </a:rPr>
              <a:t>Craik &amp; Lockhart, 1972)</a:t>
            </a:r>
            <a:endParaRPr lang="en-US" sz="2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 bwMode="auto">
          <a:xfrm>
            <a:off x="216667" y="1912883"/>
            <a:ext cx="8044464" cy="28483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 bwMode="auto"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982A1F-96EF-7832-80D0-7FCD01A83A0B}"/>
              </a:ext>
            </a:extLst>
          </p:cNvPr>
          <p:cNvSpPr txBox="1"/>
          <p:nvPr/>
        </p:nvSpPr>
        <p:spPr>
          <a:xfrm>
            <a:off x="455830" y="2021289"/>
            <a:ext cx="355571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/>
              <a:t>Теория:</a:t>
            </a:r>
          </a:p>
          <a:p>
            <a:pPr>
              <a:buNone/>
            </a:pPr>
            <a:endParaRPr lang="ru-RU" sz="1100" dirty="0"/>
          </a:p>
          <a:p>
            <a:pPr>
              <a:buNone/>
            </a:pPr>
            <a:r>
              <a:rPr lang="ru-RU" sz="1100" dirty="0"/>
              <a:t>Долговременное запоминание зависит не от времени экспозиции, а от глубины и качества когнитивной обработки материала. Поверхностная обработка (фонетическая, орфографическая) порождает лишь краткосрочный след, тогда как глубокая, семантическая обработка (анализ значений, установление связей с другими единицами, оценка контекстов употребления) ведет к устойчивому запоминанию.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1CBB8D-24AD-7186-0D99-C0D352F9EA4F}"/>
              </a:ext>
            </a:extLst>
          </p:cNvPr>
          <p:cNvSpPr txBox="1"/>
          <p:nvPr/>
        </p:nvSpPr>
        <p:spPr bwMode="auto">
          <a:xfrm>
            <a:off x="4194115" y="2021288"/>
            <a:ext cx="3555714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err="1"/>
              <a:t>Операционализация</a:t>
            </a:r>
            <a:r>
              <a:rPr lang="ru-RU" sz="1400" b="1" dirty="0"/>
              <a:t>:</a:t>
            </a:r>
          </a:p>
          <a:p>
            <a:pPr algn="ctr">
              <a:buNone/>
            </a:pPr>
            <a:endParaRPr lang="ru-RU" sz="1400" dirty="0"/>
          </a:p>
          <a:p>
            <a:pPr>
              <a:buNone/>
            </a:pPr>
            <a:r>
              <a:rPr lang="ru-RU" sz="1100" dirty="0"/>
              <a:t>В предлагаемой модели ИИ-ассистент снимает технические барьеры (поиск примеров, составление упражнений), освобождая когнитивные ресурсы студента для </a:t>
            </a:r>
            <a:r>
              <a:rPr lang="ru-RU" sz="1100" i="1" dirty="0"/>
              <a:t>именно глубокой обработки</a:t>
            </a:r>
            <a:r>
              <a:rPr lang="ru-RU" sz="1100" dirty="0"/>
              <a:t>: анализа контекстов, сравнения употреблений, рефлексии над лексической сочетаемостью.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627C7F3-B2B5-3B71-0BE5-08E32A98270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D9C7E1A-89FB-577C-5EF0-3CB1C87B5993}"/>
              </a:ext>
            </a:extLst>
          </p:cNvPr>
          <p:cNvSpPr/>
          <p:nvPr/>
        </p:nvSpPr>
        <p:spPr bwMode="auto">
          <a:xfrm>
            <a:off x="455830" y="355564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802735F-96EE-1A01-CD86-75E5DF610222}"/>
              </a:ext>
            </a:extLst>
          </p:cNvPr>
          <p:cNvSpPr/>
          <p:nvPr/>
        </p:nvSpPr>
        <p:spPr bwMode="auto">
          <a:xfrm>
            <a:off x="512042" y="372715"/>
            <a:ext cx="201513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 dirty="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ТЕОРЕТИЧЕСКАЯ БАЗА ·</a:t>
            </a:r>
            <a:endParaRPr lang="en-US" sz="8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44643FD-560F-0121-A8F2-4A4AF3CF5A78}"/>
              </a:ext>
            </a:extLst>
          </p:cNvPr>
          <p:cNvSpPr/>
          <p:nvPr/>
        </p:nvSpPr>
        <p:spPr bwMode="auto">
          <a:xfrm>
            <a:off x="357829" y="820273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>
              <a:lnSpc>
                <a:spcPct val="104000"/>
              </a:lnSpc>
              <a:defRPr/>
            </a:pP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Теория активного извлечения (</a:t>
            </a:r>
            <a:r>
              <a:rPr lang="en" sz="2700" dirty="0">
                <a:solidFill>
                  <a:srgbClr val="124E73"/>
                </a:solidFill>
                <a:latin typeface="MuseoModerno Medium"/>
              </a:rPr>
              <a:t>retrieval practice effect)</a:t>
            </a:r>
          </a:p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(</a:t>
            </a:r>
            <a:r>
              <a:rPr lang="en-US" sz="2750" dirty="0">
                <a:solidFill>
                  <a:srgbClr val="124E73"/>
                </a:solidFill>
                <a:latin typeface="MuseoModerno Medium"/>
              </a:rPr>
              <a:t>Roediger &amp; Karpicke (2006); Bjork (1994) </a:t>
            </a: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и др.</a:t>
            </a:r>
            <a:endParaRPr lang="en-US" sz="275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1AAC7608-62D7-35B4-A1DA-CCE876DBAF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 bwMode="auto">
          <a:xfrm>
            <a:off x="216667" y="1912883"/>
            <a:ext cx="8044464" cy="2848303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EC02B6A0-2235-BBE3-8A3C-9DE90F05163B}"/>
              </a:ext>
            </a:extLst>
          </p:cNvPr>
          <p:cNvSpPr/>
          <p:nvPr/>
        </p:nvSpPr>
        <p:spPr bwMode="auto"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2DD079-8AB8-9FA9-C023-23DAD2C45666}"/>
              </a:ext>
            </a:extLst>
          </p:cNvPr>
          <p:cNvSpPr txBox="1"/>
          <p:nvPr/>
        </p:nvSpPr>
        <p:spPr>
          <a:xfrm>
            <a:off x="455830" y="2021289"/>
            <a:ext cx="35557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/>
              <a:t>Теория:</a:t>
            </a:r>
          </a:p>
          <a:p>
            <a:pPr algn="ctr">
              <a:buNone/>
            </a:pPr>
            <a:endParaRPr lang="ru-RU" sz="1200" b="1" dirty="0"/>
          </a:p>
          <a:p>
            <a:r>
              <a:rPr lang="ru-RU" sz="1100" dirty="0"/>
              <a:t>Сам акт </a:t>
            </a:r>
            <a:r>
              <a:rPr lang="ru-RU" sz="1100" i="1" dirty="0"/>
              <a:t>извлечения</a:t>
            </a:r>
            <a:r>
              <a:rPr lang="ru-RU" sz="1100" dirty="0"/>
              <a:t> информации из памяти (в отличие от повторного чтения) значительно укрепляет долговременный след. Этот эффект усиливается, если извлечение происходит в разных форматах и через возрастающие интервалы (</a:t>
            </a:r>
            <a:r>
              <a:rPr lang="ru-RU" sz="1100" dirty="0" err="1"/>
              <a:t>спейсинг</a:t>
            </a:r>
            <a:r>
              <a:rPr lang="ru-RU" sz="1100" dirty="0"/>
              <a:t>-эффект). </a:t>
            </a:r>
          </a:p>
          <a:p>
            <a:pPr>
              <a:buNone/>
            </a:pP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05A48-3A68-8EC4-1A79-65E07685A81A}"/>
              </a:ext>
            </a:extLst>
          </p:cNvPr>
          <p:cNvSpPr txBox="1"/>
          <p:nvPr/>
        </p:nvSpPr>
        <p:spPr bwMode="auto">
          <a:xfrm>
            <a:off x="4340274" y="2021289"/>
            <a:ext cx="355571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err="1"/>
              <a:t>Операционализация</a:t>
            </a:r>
            <a:r>
              <a:rPr lang="ru-RU" sz="1400" b="1" dirty="0"/>
              <a:t>:</a:t>
            </a:r>
          </a:p>
          <a:p>
            <a:pPr>
              <a:buNone/>
            </a:pPr>
            <a:endParaRPr lang="ru-RU" sz="1400" b="1" dirty="0"/>
          </a:p>
          <a:p>
            <a:r>
              <a:rPr lang="ru-RU" sz="1100" i="1" dirty="0"/>
              <a:t>Студент не просто выписывает слова из статьи, но выполняет упражнения, требующие активного воспроизведения в различных контекстах (заполнение пропусков, трансформация предложений, составление собственных примеров). Поскольку упражнения генерируются ИИ на основе других статей, студент вынужден постоянно активировать лексический материал в новых сочетаниях, что создает условия для переноса в долгосрочную память.</a:t>
            </a:r>
          </a:p>
          <a:p>
            <a:pPr algn="ctr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58404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81457B5-BF29-1B8C-1CB7-61B7295B866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CF4BFDF-6261-F8E5-D558-F01D289F0B86}"/>
              </a:ext>
            </a:extLst>
          </p:cNvPr>
          <p:cNvSpPr/>
          <p:nvPr/>
        </p:nvSpPr>
        <p:spPr bwMode="auto">
          <a:xfrm>
            <a:off x="455830" y="355564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3589AF-B2AE-DF0D-CD0D-8AD5391AD64C}"/>
              </a:ext>
            </a:extLst>
          </p:cNvPr>
          <p:cNvSpPr/>
          <p:nvPr/>
        </p:nvSpPr>
        <p:spPr bwMode="auto">
          <a:xfrm>
            <a:off x="512042" y="372715"/>
            <a:ext cx="201513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 dirty="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ТЕОРЕТИЧЕСКАЯ БАЗА ·</a:t>
            </a:r>
            <a:endParaRPr lang="en-US" sz="8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146431D-DB62-2A38-8DD5-C2FA3979F051}"/>
              </a:ext>
            </a:extLst>
          </p:cNvPr>
          <p:cNvSpPr/>
          <p:nvPr/>
        </p:nvSpPr>
        <p:spPr bwMode="auto">
          <a:xfrm>
            <a:off x="357829" y="820273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fontScale="77500" lnSpcReduction="20000"/>
          </a:bodyPr>
          <a:lstStyle/>
          <a:p>
            <a:pPr>
              <a:lnSpc>
                <a:spcPct val="104000"/>
              </a:lnSpc>
              <a:defRPr/>
            </a:pP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Концепция лексических сетей и </a:t>
            </a:r>
            <a:r>
              <a:rPr lang="ru-RU" sz="2700" dirty="0" err="1">
                <a:solidFill>
                  <a:srgbClr val="124E73"/>
                </a:solidFill>
                <a:latin typeface="MuseoModerno Medium"/>
              </a:rPr>
              <a:t>коллокационной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 компетенции</a:t>
            </a:r>
          </a:p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(</a:t>
            </a:r>
            <a:r>
              <a:rPr lang="en-US" sz="2750" dirty="0">
                <a:solidFill>
                  <a:srgbClr val="124E73"/>
                </a:solidFill>
                <a:latin typeface="MuseoModerno Medium"/>
              </a:rPr>
              <a:t>Paul Meara(2009); Michael Lewis (1993); Franz Josef Hausmann (1984) </a:t>
            </a: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и др.</a:t>
            </a:r>
            <a:endParaRPr lang="en-US" sz="275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4E170C71-64F8-374D-52C8-1E3B3D5ED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 bwMode="auto">
          <a:xfrm>
            <a:off x="216667" y="1912883"/>
            <a:ext cx="8044464" cy="2848303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927C84AE-1398-A471-6D40-95A58DFE8697}"/>
              </a:ext>
            </a:extLst>
          </p:cNvPr>
          <p:cNvSpPr/>
          <p:nvPr/>
        </p:nvSpPr>
        <p:spPr bwMode="auto"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EB792F-72E6-B340-D4C0-89F7E12A737B}"/>
              </a:ext>
            </a:extLst>
          </p:cNvPr>
          <p:cNvSpPr txBox="1"/>
          <p:nvPr/>
        </p:nvSpPr>
        <p:spPr>
          <a:xfrm>
            <a:off x="455830" y="2021289"/>
            <a:ext cx="355571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/>
              <a:t>Теория:</a:t>
            </a:r>
          </a:p>
          <a:p>
            <a:pPr algn="ctr">
              <a:buNone/>
            </a:pPr>
            <a:endParaRPr lang="ru-RU" sz="1200" b="1" dirty="0"/>
          </a:p>
          <a:p>
            <a:r>
              <a:rPr lang="ru-RU" sz="1100" dirty="0"/>
              <a:t>Современная лексикология рассматривает слова не как изолированные единицы, а как узлы семантических и синтаксических сетей. Профессиональная лексика, в особенности научно-техническая, функционирует через устойчивые коллокации и дискурсивные паттерны. Запоминание термина вне его </a:t>
            </a:r>
            <a:r>
              <a:rPr lang="ru-RU" sz="1100" dirty="0" err="1"/>
              <a:t>коллокационного</a:t>
            </a:r>
            <a:r>
              <a:rPr lang="ru-RU" sz="1100" dirty="0"/>
              <a:t> окружения лишено смысла, так как в реальной речи слово всегда реализуется в сочетании с другими лексическими единицами</a:t>
            </a:r>
            <a:r>
              <a:rPr lang="en-US" sz="1100" dirty="0"/>
              <a:t>.</a:t>
            </a:r>
            <a:endParaRPr lang="ru-RU" sz="1100" dirty="0"/>
          </a:p>
          <a:p>
            <a:pPr>
              <a:buNone/>
            </a:pP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C0A688-1E00-447A-0B04-26E84D551557}"/>
              </a:ext>
            </a:extLst>
          </p:cNvPr>
          <p:cNvSpPr txBox="1"/>
          <p:nvPr/>
        </p:nvSpPr>
        <p:spPr bwMode="auto">
          <a:xfrm>
            <a:off x="4340274" y="2021289"/>
            <a:ext cx="3555714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err="1"/>
              <a:t>Операционализация</a:t>
            </a:r>
            <a:r>
              <a:rPr lang="ru-RU" sz="1400" b="1" dirty="0"/>
              <a:t>:</a:t>
            </a:r>
          </a:p>
          <a:p>
            <a:pPr>
              <a:buNone/>
            </a:pPr>
            <a:endParaRPr lang="ru-RU" sz="1400" b="1" dirty="0"/>
          </a:p>
          <a:p>
            <a:r>
              <a:rPr lang="ru-RU" sz="1100" dirty="0"/>
              <a:t>В эксперименте акцент делается не на отдельных словах, а на лексических коллокациях и фразовых паттернах, характерных для конкретной научной области. ИИ-ассистент позволяет не только выделить эти коллокации из исходной статьи, но и найти их другие контексты употребления из смежных публикаций, что способствует формированию полимодальной репрезентации лексической единицы в сознании студента.</a:t>
            </a:r>
          </a:p>
          <a:p>
            <a:pPr algn="ctr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537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8F194EF-24CA-11AC-BEC4-4EB4BD31432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27B4AD2-870E-5B99-72DB-419C8D8A2492}"/>
              </a:ext>
            </a:extLst>
          </p:cNvPr>
          <p:cNvSpPr/>
          <p:nvPr/>
        </p:nvSpPr>
        <p:spPr bwMode="auto">
          <a:xfrm>
            <a:off x="455830" y="355564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B36AACF-2644-1725-DD06-0986732C57AB}"/>
              </a:ext>
            </a:extLst>
          </p:cNvPr>
          <p:cNvSpPr/>
          <p:nvPr/>
        </p:nvSpPr>
        <p:spPr bwMode="auto">
          <a:xfrm>
            <a:off x="512042" y="372715"/>
            <a:ext cx="201513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 dirty="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ТЕОРЕТИЧЕСКАЯ БАЗА ·</a:t>
            </a:r>
            <a:endParaRPr lang="en-US" sz="8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4010ABC-8919-824A-735C-28A055D21DD4}"/>
              </a:ext>
            </a:extLst>
          </p:cNvPr>
          <p:cNvSpPr/>
          <p:nvPr/>
        </p:nvSpPr>
        <p:spPr bwMode="auto">
          <a:xfrm>
            <a:off x="357829" y="820273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fontScale="77500" lnSpcReduction="20000"/>
          </a:bodyPr>
          <a:lstStyle/>
          <a:p>
            <a:pPr>
              <a:lnSpc>
                <a:spcPct val="104000"/>
              </a:lnSpc>
              <a:defRPr/>
            </a:pP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Концепция читательских стратегий (когнитивных и </a:t>
            </a:r>
            <a:r>
              <a:rPr lang="ru-RU" sz="2700" dirty="0" err="1">
                <a:solidFill>
                  <a:srgbClr val="124E73"/>
                </a:solidFill>
                <a:latin typeface="MuseoModerno Medium"/>
              </a:rPr>
              <a:t>метакогнитивных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) </a:t>
            </a:r>
          </a:p>
          <a:p>
            <a:pPr>
              <a:lnSpc>
                <a:spcPct val="104000"/>
              </a:lnSpc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</a:rPr>
              <a:t>(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Grabe &amp; </a:t>
            </a:r>
            <a:r>
              <a:rPr lang="ru-RU" sz="2700" dirty="0" err="1">
                <a:solidFill>
                  <a:srgbClr val="124E73"/>
                </a:solidFill>
                <a:latin typeface="MuseoModerno Medium"/>
              </a:rPr>
              <a:t>Stoller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, 2002; </a:t>
            </a:r>
            <a:r>
              <a:rPr lang="en" sz="2700" dirty="0">
                <a:solidFill>
                  <a:srgbClr val="124E73"/>
                </a:solidFill>
                <a:latin typeface="MuseoModerno Medium"/>
              </a:rPr>
              <a:t>Flavell, 1979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 и др.)</a:t>
            </a:r>
            <a:endParaRPr lang="en-US" sz="2700" dirty="0">
              <a:solidFill>
                <a:srgbClr val="124E73"/>
              </a:solidFill>
              <a:latin typeface="MuseoModerno Medium"/>
            </a:endParaRP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E8667D39-6597-0042-ED0B-D19CBA544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 bwMode="auto">
          <a:xfrm>
            <a:off x="216667" y="1912883"/>
            <a:ext cx="8044464" cy="2848303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221446F3-10F7-0A01-5C95-C99FD7425E01}"/>
              </a:ext>
            </a:extLst>
          </p:cNvPr>
          <p:cNvSpPr/>
          <p:nvPr/>
        </p:nvSpPr>
        <p:spPr bwMode="auto"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3885DD-2B83-3078-F035-D19211496CF4}"/>
              </a:ext>
            </a:extLst>
          </p:cNvPr>
          <p:cNvSpPr txBox="1"/>
          <p:nvPr/>
        </p:nvSpPr>
        <p:spPr>
          <a:xfrm>
            <a:off x="455830" y="2021289"/>
            <a:ext cx="355571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/>
              <a:t>Теория:</a:t>
            </a:r>
          </a:p>
          <a:p>
            <a:pPr algn="ctr">
              <a:buNone/>
            </a:pPr>
            <a:endParaRPr lang="ru-RU" sz="1200" b="1" dirty="0"/>
          </a:p>
          <a:p>
            <a:r>
              <a:rPr lang="ru-RU" sz="1100" dirty="0"/>
              <a:t>В зарубежной дидактике различают когнитивные стратегии (непосредственно касающиеся процесса чтения и помогающие пониманию содержания) и </a:t>
            </a:r>
            <a:r>
              <a:rPr lang="ru-RU" sz="1100" dirty="0" err="1"/>
              <a:t>метакогнитивные</a:t>
            </a:r>
            <a:r>
              <a:rPr lang="ru-RU" sz="1100" dirty="0"/>
              <a:t> стратегии (позволяющие организовывать и контролировать процесс понимания: общее представление о тексте, выработка целей чтения, рефлексия и оценка собственного чтения). Установлено, что перенос стратегий с родного языка на иностранный становится возможным лишь при достижении определенного языкового порога (пороговая гипотеза).</a:t>
            </a:r>
          </a:p>
          <a:p>
            <a:pPr>
              <a:buNone/>
            </a:pP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03577A-4722-ADCB-F073-5AB1B7F7788A}"/>
              </a:ext>
            </a:extLst>
          </p:cNvPr>
          <p:cNvSpPr txBox="1"/>
          <p:nvPr/>
        </p:nvSpPr>
        <p:spPr bwMode="auto">
          <a:xfrm>
            <a:off x="4340274" y="2021289"/>
            <a:ext cx="355571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err="1"/>
              <a:t>Операционализация</a:t>
            </a:r>
            <a:r>
              <a:rPr lang="ru-RU" sz="1400" b="1" dirty="0"/>
              <a:t>:</a:t>
            </a:r>
          </a:p>
          <a:p>
            <a:pPr>
              <a:buNone/>
            </a:pPr>
            <a:endParaRPr lang="ru-RU" sz="1400" b="1" dirty="0"/>
          </a:p>
          <a:p>
            <a:r>
              <a:rPr lang="ru-RU" sz="1100" dirty="0"/>
              <a:t>ИИ-ассистент целенаправленно формирует у студентов обе группы стратегий. На этапе до чтения — </a:t>
            </a:r>
            <a:r>
              <a:rPr lang="ru-RU" sz="1100" dirty="0" err="1"/>
              <a:t>метакогнитивные</a:t>
            </a:r>
            <a:r>
              <a:rPr lang="ru-RU" sz="1100" dirty="0"/>
              <a:t> (целеполагание, прогнозирование). Во время чтения — когнитивные (использование понятных частей текста для понимания целого, выделение ключевой информации, обобщение). После чтения — рефлексивные (оценка собственных стратегий и образа действий).</a:t>
            </a:r>
          </a:p>
          <a:p>
            <a:pPr algn="ctr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2288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22AA9EC-949B-E9B6-0768-7454B9F117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84B8B33-AC4D-2461-FB7D-1E359A121B12}"/>
              </a:ext>
            </a:extLst>
          </p:cNvPr>
          <p:cNvSpPr/>
          <p:nvPr/>
        </p:nvSpPr>
        <p:spPr bwMode="auto">
          <a:xfrm>
            <a:off x="455830" y="355564"/>
            <a:ext cx="173756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DD8FD95-8D99-376A-FB6B-799331725AB0}"/>
              </a:ext>
            </a:extLst>
          </p:cNvPr>
          <p:cNvSpPr/>
          <p:nvPr/>
        </p:nvSpPr>
        <p:spPr bwMode="auto">
          <a:xfrm>
            <a:off x="512042" y="372715"/>
            <a:ext cx="201513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 dirty="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ТЕОРЕТИЧЕСКАЯ БАЗА ·</a:t>
            </a:r>
            <a:endParaRPr lang="en-US" sz="8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9DCB024-07F3-F440-D723-A8FC78EAB0C3}"/>
              </a:ext>
            </a:extLst>
          </p:cNvPr>
          <p:cNvSpPr/>
          <p:nvPr/>
        </p:nvSpPr>
        <p:spPr bwMode="auto">
          <a:xfrm>
            <a:off x="357829" y="820273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Концепция трансформации чтения в цифровую эпоху </a:t>
            </a:r>
          </a:p>
          <a:p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(</a:t>
            </a:r>
            <a:r>
              <a:rPr lang="en" sz="2700" dirty="0">
                <a:solidFill>
                  <a:srgbClr val="124E73"/>
                </a:solidFill>
                <a:latin typeface="MuseoModerno Medium"/>
              </a:rPr>
              <a:t>Nicholas Carr</a:t>
            </a:r>
            <a:r>
              <a:rPr lang="ru-RU" sz="2700" dirty="0">
                <a:solidFill>
                  <a:srgbClr val="124E73"/>
                </a:solidFill>
                <a:latin typeface="MuseoModerno Medium"/>
              </a:rPr>
              <a:t>, 2010)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A12106C7-8E10-E104-380B-F51457F2B9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 bwMode="auto">
          <a:xfrm>
            <a:off x="216667" y="1912883"/>
            <a:ext cx="8044464" cy="2848303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B03EE3E8-1791-79A6-08B1-6200BBBBD968}"/>
              </a:ext>
            </a:extLst>
          </p:cNvPr>
          <p:cNvSpPr/>
          <p:nvPr/>
        </p:nvSpPr>
        <p:spPr bwMode="auto">
          <a:xfrm>
            <a:off x="714077" y="3097709"/>
            <a:ext cx="3626197" cy="9072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CC03AE-EDD2-4A15-FD9F-DF523F8C92AC}"/>
              </a:ext>
            </a:extLst>
          </p:cNvPr>
          <p:cNvSpPr txBox="1"/>
          <p:nvPr/>
        </p:nvSpPr>
        <p:spPr>
          <a:xfrm>
            <a:off x="455830" y="2021289"/>
            <a:ext cx="3555714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200" b="1" dirty="0"/>
              <a:t>Теория:</a:t>
            </a:r>
          </a:p>
          <a:p>
            <a:pPr algn="ctr">
              <a:buNone/>
            </a:pPr>
            <a:endParaRPr lang="ru-RU" sz="1200" b="1" dirty="0"/>
          </a:p>
          <a:p>
            <a:r>
              <a:rPr lang="ru-RU" sz="1100" dirty="0"/>
              <a:t>В условиях цифровизации наблюдается переход от линейного, последовательного чтения к сканирующему, фрагментарному, клиповому чтению, что ведет к снижению глубины понимания и критического мышления. Медленное (глубокое) чтение рассматривается как альтернатива скорочтению, позволяющая концентрироваться на фрагменте текста, воспринимать его как проблему и формировать собственную точку зрения.</a:t>
            </a:r>
          </a:p>
          <a:p>
            <a:pPr>
              <a:buNone/>
            </a:pP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3BF9F-C1E7-84D3-D1EB-AF32C0E87B98}"/>
              </a:ext>
            </a:extLst>
          </p:cNvPr>
          <p:cNvSpPr txBox="1"/>
          <p:nvPr/>
        </p:nvSpPr>
        <p:spPr bwMode="auto">
          <a:xfrm>
            <a:off x="4433710" y="2082844"/>
            <a:ext cx="3555714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err="1"/>
              <a:t>Операционализация</a:t>
            </a:r>
            <a:r>
              <a:rPr lang="ru-RU" sz="1400" b="1" dirty="0"/>
              <a:t>:</a:t>
            </a:r>
          </a:p>
          <a:p>
            <a:pPr>
              <a:buNone/>
            </a:pPr>
            <a:endParaRPr lang="ru-RU" sz="1400" b="1" dirty="0"/>
          </a:p>
          <a:p>
            <a:r>
              <a:rPr lang="ru-RU" sz="1100" dirty="0"/>
              <a:t>ИИ-ассистент целенаправленно противостоит негативным тенденциям цифрового чтения: замедляет темп, требует возвращения к тексту, организует вдумчивый анализ, стимулирует формирование собственного мнения и его вербализацию.</a:t>
            </a:r>
          </a:p>
          <a:p>
            <a:pPr algn="ctr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00816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 bwMode="auto">
          <a:xfrm>
            <a:off x="2833407" y="203332"/>
            <a:ext cx="2705545" cy="406268"/>
          </a:xfrm>
          <a:prstGeom prst="roundRect">
            <a:avLst>
              <a:gd name="adj" fmla="val 6386"/>
            </a:avLst>
          </a:prstGeom>
          <a:solidFill>
            <a:srgbClr val="DBE8F0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Text 1"/>
          <p:cNvSpPr/>
          <p:nvPr/>
        </p:nvSpPr>
        <p:spPr bwMode="auto">
          <a:xfrm>
            <a:off x="2926073" y="245823"/>
            <a:ext cx="2036192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1400" dirty="0">
                <a:solidFill>
                  <a:srgbClr val="2B4150"/>
                </a:solidFill>
                <a:latin typeface="Source Sans 3"/>
                <a:ea typeface="Source Sans 3"/>
                <a:cs typeface="Source Sans 3"/>
              </a:rPr>
              <a:t>ИССЛЕДОВАТЕЛЬСКИЙ ВОПРОС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 bwMode="auto">
          <a:xfrm>
            <a:off x="1938664" y="947738"/>
            <a:ext cx="4722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Перевод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проблемы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в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исследовательский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вопрос</a:t>
            </a:r>
            <a:endParaRPr lang="en-US" sz="2750" dirty="0"/>
          </a:p>
        </p:txBody>
      </p:sp>
      <p:sp>
        <p:nvSpPr>
          <p:cNvPr id="6" name="Shape 3"/>
          <p:cNvSpPr/>
          <p:nvPr/>
        </p:nvSpPr>
        <p:spPr bwMode="auto">
          <a:xfrm>
            <a:off x="1591820" y="2213592"/>
            <a:ext cx="45719" cy="1801360"/>
          </a:xfrm>
          <a:prstGeom prst="roundRect">
            <a:avLst>
              <a:gd name="adj" fmla="val 60000"/>
            </a:avLst>
          </a:prstGeom>
          <a:solidFill>
            <a:srgbClr val="325F7B"/>
          </a:solidFill>
          <a:ln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Text 4"/>
          <p:cNvSpPr/>
          <p:nvPr/>
        </p:nvSpPr>
        <p:spPr bwMode="auto">
          <a:xfrm>
            <a:off x="1877703" y="2066447"/>
            <a:ext cx="5388594" cy="124334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Autofit/>
          </a:bodyPr>
          <a:lstStyle/>
          <a:p>
            <a:pPr algn="just">
              <a:lnSpc>
                <a:spcPct val="133000"/>
              </a:lnSpc>
              <a:defRPr/>
            </a:pPr>
            <a:r>
              <a:rPr lang="ru-RU" dirty="0">
                <a:solidFill>
                  <a:srgbClr val="002060"/>
                </a:solidFill>
              </a:rPr>
              <a:t>Как ИИ-ассистент может трансформировать процесс чтения научных статей на иностранном языке с поверхностного, пассивного на когнитивно-активное, обеспечивая переход профессиональной лексики в долгосрочную память?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39A6457-AAFA-D7E1-C765-159679EE55B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DB9C4736-101D-9D87-566A-B467DD3CD454}"/>
              </a:ext>
            </a:extLst>
          </p:cNvPr>
          <p:cNvSpPr/>
          <p:nvPr/>
        </p:nvSpPr>
        <p:spPr bwMode="auto">
          <a:xfrm>
            <a:off x="359123" y="22510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Трансформация образовательного процесса: </a:t>
            </a:r>
          </a:p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от пассивности к активности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29ADACA-F5FB-BE50-01E9-4B812268BDCF}"/>
              </a:ext>
            </a:extLst>
          </p:cNvPr>
          <p:cNvSpPr/>
          <p:nvPr/>
        </p:nvSpPr>
        <p:spPr bwMode="auto">
          <a:xfrm>
            <a:off x="111509" y="908483"/>
            <a:ext cx="4107135" cy="4016601"/>
          </a:xfrm>
          <a:prstGeom prst="roundRect">
            <a:avLst>
              <a:gd name="adj" fmla="val 958"/>
            </a:avLst>
          </a:prstGeom>
          <a:solidFill>
            <a:srgbClr val="325F7B"/>
          </a:solidFill>
          <a:ln/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AE28CDB-3A9D-9B6A-E321-3768A89EFCFB}"/>
              </a:ext>
            </a:extLst>
          </p:cNvPr>
          <p:cNvSpPr/>
          <p:nvPr/>
        </p:nvSpPr>
        <p:spPr bwMode="auto">
          <a:xfrm>
            <a:off x="462871" y="920672"/>
            <a:ext cx="22292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1350" u="sng" dirty="0">
                <a:solidFill>
                  <a:srgbClr val="FFFFFF"/>
                </a:solidFill>
                <a:latin typeface="MuseoModerno Medium"/>
                <a:ea typeface="MuseoModerno Medium"/>
                <a:cs typeface="MuseoModerno Medium"/>
              </a:rPr>
              <a:t>Традиционная модель обучения чтению</a:t>
            </a:r>
            <a:endParaRPr lang="en-US" sz="1350" u="sng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0573DE1-F0CF-73E1-5F8A-5076BA69B750}"/>
              </a:ext>
            </a:extLst>
          </p:cNvPr>
          <p:cNvSpPr/>
          <p:nvPr/>
        </p:nvSpPr>
        <p:spPr bwMode="auto">
          <a:xfrm>
            <a:off x="253267" y="1201714"/>
            <a:ext cx="3929433" cy="382295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-Акцент на рецептивных действиях: студент читает, слушает объяснение, смотрит на слова в глоссарии, выполняет подстановочные упражнения. Это пассивное получение информации, которое, согласно эффекту извлечения малоэффективно для долговременного запоминания.</a:t>
            </a:r>
          </a:p>
          <a:p>
            <a:endParaRPr lang="ru-RU" sz="1100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-К</a:t>
            </a:r>
            <a:r>
              <a:rPr lang="ru-RU" sz="1100" dirty="0">
                <a:solidFill>
                  <a:schemeClr val="bg1"/>
                </a:solidFill>
                <a:effectLst/>
              </a:rPr>
              <a:t>онтроль понимания и усвоения осуществляется преподавателем (опрос, проверка домашнего задания, контрольная работа). Студент не развивает способность самостоятельно отслеживать собственное понимание и прогресс.</a:t>
            </a:r>
          </a:p>
          <a:p>
            <a:endParaRPr lang="ru-RU" sz="1100" dirty="0">
              <a:solidFill>
                <a:schemeClr val="bg1"/>
              </a:solidFill>
              <a:effectLst/>
            </a:endParaRPr>
          </a:p>
          <a:p>
            <a:endParaRPr lang="ru-RU" sz="1100" dirty="0">
              <a:solidFill>
                <a:schemeClr val="bg1"/>
              </a:solidFill>
              <a:effectLst/>
            </a:endParaRPr>
          </a:p>
          <a:p>
            <a:r>
              <a:rPr lang="ru-RU" sz="1100" dirty="0">
                <a:solidFill>
                  <a:schemeClr val="bg1"/>
                </a:solidFill>
                <a:effectLst/>
              </a:rPr>
              <a:t>-Все студенты работают с одними и теми же текстами и упражнениями, независимо от уровня подготовки и профессиональных интересов. Это приводит к тому, что сильные студенты «скучают», а слабые — «тонут».</a:t>
            </a:r>
          </a:p>
          <a:p>
            <a:endParaRPr lang="ru-RU" sz="1100" dirty="0">
              <a:solidFill>
                <a:schemeClr val="bg1"/>
              </a:solidFill>
              <a:effectLst/>
            </a:endParaRPr>
          </a:p>
          <a:p>
            <a:r>
              <a:rPr lang="ru-RU" sz="1100" dirty="0">
                <a:solidFill>
                  <a:schemeClr val="bg1"/>
                </a:solidFill>
                <a:effectLst/>
              </a:rPr>
              <a:t>-Значительная часть учебного времени и когнитивных ресурсов студента тратится на технические, рутинные операции: поиск слов в словаре, переписывание глоссария, механическое выполнение упражнений. Эти операции, будучи необходимыми, относятся к поверхностному уровню обработки и не обеспечивают глубокого усвоения.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4B97FD0-82E8-FBC3-B8C1-0C56AEBFDBFB}"/>
              </a:ext>
            </a:extLst>
          </p:cNvPr>
          <p:cNvSpPr/>
          <p:nvPr/>
        </p:nvSpPr>
        <p:spPr bwMode="auto">
          <a:xfrm>
            <a:off x="4749701" y="2318965"/>
            <a:ext cx="22292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endParaRPr lang="en-US" sz="135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BDCAF5B-3ADA-BBB1-B7D5-4CCE285117F1}"/>
              </a:ext>
            </a:extLst>
          </p:cNvPr>
          <p:cNvSpPr/>
          <p:nvPr/>
        </p:nvSpPr>
        <p:spPr bwMode="auto">
          <a:xfrm>
            <a:off x="4534062" y="905701"/>
            <a:ext cx="4107135" cy="4118972"/>
          </a:xfrm>
          <a:prstGeom prst="roundRect">
            <a:avLst>
              <a:gd name="adj" fmla="val 0"/>
            </a:avLst>
          </a:prstGeom>
          <a:solidFill>
            <a:srgbClr val="B6D6FC"/>
          </a:solidFill>
          <a:ln/>
        </p:spPr>
        <p:txBody>
          <a:bodyPr/>
          <a:lstStyle/>
          <a:p>
            <a:pPr>
              <a:defRPr/>
            </a:pPr>
            <a:endParaRPr lang="ru-RU" sz="11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11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100" dirty="0">
                <a:solidFill>
                  <a:schemeClr val="bg1"/>
                </a:solidFill>
              </a:rPr>
              <a:t>-</a:t>
            </a:r>
            <a:r>
              <a:rPr lang="ru-RU" sz="1100" dirty="0"/>
              <a:t>ИИ-ассистент, реализуя функции «Перескажи своими словами», «Примени в своей профессии», «Голосовое задание», организует продуктивное использование лексики, обеспечивая ее переход в долгосрочную память.</a:t>
            </a:r>
          </a:p>
          <a:p>
            <a:pPr>
              <a:defRPr/>
            </a:pPr>
            <a:endParaRPr lang="ru-RU" sz="1100" dirty="0"/>
          </a:p>
          <a:p>
            <a:pPr>
              <a:defRPr/>
            </a:pPr>
            <a:r>
              <a:rPr lang="ru-RU" sz="1100" dirty="0"/>
              <a:t>-Формирование </a:t>
            </a:r>
            <a:r>
              <a:rPr lang="ru-RU" sz="1100" dirty="0" err="1"/>
              <a:t>метакогнитивной</a:t>
            </a:r>
            <a:r>
              <a:rPr lang="ru-RU" sz="1100" dirty="0"/>
              <a:t> осознанности — способности студента самостоятельно планировать, контролировать, оценивать и рефлексировать собственный процесс чтения и усвоения лексики. ИИ-ассистент - внешний регулятор </a:t>
            </a:r>
            <a:r>
              <a:rPr lang="ru-RU" sz="1100" dirty="0" err="1"/>
              <a:t>метакогнитивных</a:t>
            </a:r>
            <a:r>
              <a:rPr lang="ru-RU" sz="1100" dirty="0"/>
              <a:t> процессов («Твоя цель», «Проверь себя», «Твой прогресс», «Интервальное повторение»).</a:t>
            </a:r>
          </a:p>
          <a:p>
            <a:pPr>
              <a:defRPr/>
            </a:pPr>
            <a:endParaRPr lang="ru-RU" sz="1100" dirty="0"/>
          </a:p>
          <a:p>
            <a:pPr>
              <a:defRPr/>
            </a:pPr>
            <a:r>
              <a:rPr lang="ru-RU" sz="1100" dirty="0"/>
              <a:t>-ИИ-ассистент обеспечивает персонализацию  учебной траектории: адаптацию сложности заданий под уровень студента, выбор текстов по направлению подготовки, индивидуализация темпа работы. </a:t>
            </a:r>
          </a:p>
          <a:p>
            <a:pPr>
              <a:defRPr/>
            </a:pPr>
            <a:endParaRPr lang="ru-RU" sz="1100" dirty="0"/>
          </a:p>
          <a:p>
            <a:pPr>
              <a:defRPr/>
            </a:pPr>
            <a:r>
              <a:rPr lang="ru-RU" sz="1100" dirty="0"/>
              <a:t>-Автоматизация рутинных операций с помощью ИИ-ассистента, что позволяет высвободить когнитивные ресурсы для глубокой семантической обработки: анализа контекстов, сравнения употреблений, рефлексии над лексикой и порождения собственных высказываний.</a:t>
            </a: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F8D539FE-3F9B-1F9A-A647-77DF646BCDD2}"/>
              </a:ext>
            </a:extLst>
          </p:cNvPr>
          <p:cNvSpPr/>
          <p:nvPr/>
        </p:nvSpPr>
        <p:spPr bwMode="auto">
          <a:xfrm>
            <a:off x="4749701" y="1635844"/>
            <a:ext cx="3654328" cy="151685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r>
              <a:rPr lang="ru-RU" sz="1100" dirty="0"/>
              <a:t>-</a:t>
            </a:r>
            <a:endParaRPr lang="ru-RU" sz="1100" dirty="0">
              <a:effectLst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C08EF6ED-DC71-6F33-068C-D85005F17C3F}"/>
              </a:ext>
            </a:extLst>
          </p:cNvPr>
          <p:cNvSpPr/>
          <p:nvPr/>
        </p:nvSpPr>
        <p:spPr bwMode="auto">
          <a:xfrm>
            <a:off x="5335482" y="905702"/>
            <a:ext cx="2406958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1350" u="sng" dirty="0">
                <a:latin typeface="MuseoModerno Medium"/>
                <a:ea typeface="MuseoModerno Medium"/>
                <a:cs typeface="MuseoModerno Medium"/>
              </a:rPr>
              <a:t>Модель с ИИ-ассистентом</a:t>
            </a:r>
          </a:p>
        </p:txBody>
      </p:sp>
    </p:spTree>
    <p:extLst>
      <p:ext uri="{BB962C8B-B14F-4D97-AF65-F5344CB8AC3E}">
        <p14:creationId xmlns:p14="http://schemas.microsoft.com/office/powerpoint/2010/main" val="351165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3E2F52-EC74-653C-5827-ECA3CF8CE2F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F6BB7C9-DCFA-1A14-DD11-82AC237ADD91}"/>
              </a:ext>
            </a:extLst>
          </p:cNvPr>
          <p:cNvSpPr/>
          <p:nvPr/>
        </p:nvSpPr>
        <p:spPr bwMode="auto">
          <a:xfrm>
            <a:off x="359123" y="576225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Обоснование роли </a:t>
            </a:r>
            <a:r>
              <a:rPr lang="en-US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ИИ-</a:t>
            </a:r>
            <a:r>
              <a:rPr lang="en-US" sz="2750" dirty="0" err="1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ассистента</a:t>
            </a:r>
            <a:r>
              <a:rPr lang="ru-RU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 как педагогического инструмента</a:t>
            </a:r>
            <a:endParaRPr lang="en-US" sz="275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3DCE58D-124F-10E3-6BAB-9855A7EE49A5}"/>
              </a:ext>
            </a:extLst>
          </p:cNvPr>
          <p:cNvSpPr/>
          <p:nvPr/>
        </p:nvSpPr>
        <p:spPr bwMode="auto">
          <a:xfrm>
            <a:off x="359123" y="1635844"/>
            <a:ext cx="3823618" cy="15876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Традиционная модель обучения чтению делает акцент на рецептивных действиях: студент читает, слушает объяснение, смотрит на слова в глоссарии, выполняет подстановочные упражнения. Это пассивное получение информации, которое, согласно эффекту извлечения (</a:t>
            </a:r>
            <a:r>
              <a:rPr lang="en" sz="1100" dirty="0">
                <a:solidFill>
                  <a:schemeClr val="bg1"/>
                </a:solidFill>
              </a:rPr>
              <a:t>Roediger &amp; Karpicke, 2006), </a:t>
            </a:r>
            <a:r>
              <a:rPr lang="ru-RU" sz="1100" dirty="0">
                <a:solidFill>
                  <a:schemeClr val="bg1"/>
                </a:solidFill>
              </a:rPr>
              <a:t>малоэффективно для долговременного запоминания.</a:t>
            </a:r>
            <a:endParaRPr lang="ru-RU" sz="11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F6D4905-F4B7-9979-3106-E377A4139AA6}"/>
              </a:ext>
            </a:extLst>
          </p:cNvPr>
          <p:cNvSpPr/>
          <p:nvPr/>
        </p:nvSpPr>
        <p:spPr bwMode="auto">
          <a:xfrm>
            <a:off x="4749701" y="2318965"/>
            <a:ext cx="22292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endParaRPr lang="en-US" sz="1350"/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D2DE0030-DA9E-4A81-A05F-022EA818CE24}"/>
              </a:ext>
            </a:extLst>
          </p:cNvPr>
          <p:cNvSpPr/>
          <p:nvPr/>
        </p:nvSpPr>
        <p:spPr bwMode="auto">
          <a:xfrm>
            <a:off x="477844" y="2085973"/>
            <a:ext cx="7588794" cy="1879445"/>
          </a:xfrm>
          <a:prstGeom prst="roundRect">
            <a:avLst>
              <a:gd name="adj" fmla="val 958"/>
            </a:avLst>
          </a:prstGeom>
          <a:solidFill>
            <a:srgbClr val="325F7B"/>
          </a:solidFill>
          <a:ln/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151B283C-EA37-A765-EE07-8A8992E68095}"/>
              </a:ext>
            </a:extLst>
          </p:cNvPr>
          <p:cNvSpPr/>
          <p:nvPr/>
        </p:nvSpPr>
        <p:spPr bwMode="auto">
          <a:xfrm>
            <a:off x="688063" y="2318965"/>
            <a:ext cx="6968346" cy="125715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 fontScale="77500" lnSpcReduction="20000"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</a:rPr>
              <a:t>Когнитивно-активное чтение с ИИ-ассистентом</a:t>
            </a:r>
            <a:r>
              <a:rPr lang="ru-RU" dirty="0">
                <a:solidFill>
                  <a:schemeClr val="bg1"/>
                </a:solidFill>
              </a:rPr>
              <a:t> — это не просто технологическая инновация, а </a:t>
            </a:r>
            <a:r>
              <a:rPr lang="ru-RU" b="1" dirty="0">
                <a:solidFill>
                  <a:schemeClr val="bg1"/>
                </a:solidFill>
              </a:rPr>
              <a:t>принципиально новый способ организации учебной деятельности</a:t>
            </a:r>
            <a:r>
              <a:rPr lang="ru-RU" dirty="0">
                <a:solidFill>
                  <a:schemeClr val="bg1"/>
                </a:solidFill>
              </a:rPr>
              <a:t>, возвращающий студенту роль активного субъекта познания, а не пассивного потребителя информации, обеспечивающий устойчивое, осмысленное чтение аутентичных научно-профессиональных текстов на иностранном языке и перевод профессиональной лексики в долгосрочную память и ее использование в речевой деятельности.</a:t>
            </a:r>
            <a:endParaRPr lang="ru-RU" sz="11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3502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 bwMode="auto">
          <a:xfrm>
            <a:off x="394022" y="161926"/>
            <a:ext cx="698078" cy="275927"/>
          </a:xfrm>
          <a:prstGeom prst="roundRect">
            <a:avLst>
              <a:gd name="adj" fmla="val 6165"/>
            </a:avLst>
          </a:prstGeom>
          <a:noFill/>
          <a:ln w="4763">
            <a:solidFill>
              <a:srgbClr val="325F7B"/>
            </a:solidFill>
            <a:prstDash val="soli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Text 1"/>
          <p:cNvSpPr/>
          <p:nvPr/>
        </p:nvSpPr>
        <p:spPr bwMode="auto">
          <a:xfrm>
            <a:off x="394022" y="161926"/>
            <a:ext cx="975643" cy="181421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850">
                <a:solidFill>
                  <a:srgbClr val="325F7B"/>
                </a:solidFill>
                <a:latin typeface="Source Sans 3"/>
                <a:ea typeface="Source Sans 3"/>
                <a:cs typeface="Source Sans 3"/>
              </a:rPr>
              <a:t>ГИПОТЕЗА</a:t>
            </a:r>
            <a:endParaRPr lang="en-US" sz="850"/>
          </a:p>
        </p:txBody>
      </p:sp>
      <p:sp>
        <p:nvSpPr>
          <p:cNvPr id="4" name="Text 2"/>
          <p:cNvSpPr/>
          <p:nvPr/>
        </p:nvSpPr>
        <p:spPr bwMode="auto">
          <a:xfrm>
            <a:off x="394022" y="637366"/>
            <a:ext cx="8151763" cy="8859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ru-RU" sz="2750" dirty="0">
                <a:solidFill>
                  <a:srgbClr val="124E73"/>
                </a:solidFill>
                <a:latin typeface="MuseoModerno Medium"/>
                <a:ea typeface="MuseoModerno Medium"/>
                <a:cs typeface="MuseoModerno Medium"/>
              </a:rPr>
              <a:t>Основная гипотеза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 bwMode="auto">
          <a:xfrm>
            <a:off x="394022" y="1696732"/>
            <a:ext cx="8080022" cy="3119711"/>
          </a:xfrm>
          <a:prstGeom prst="roundRect">
            <a:avLst>
              <a:gd name="adj" fmla="val 958"/>
            </a:avLst>
          </a:prstGeom>
          <a:solidFill>
            <a:srgbClr val="325F7B"/>
          </a:solidFill>
          <a:ln/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</a:rPr>
              <a:t>Систематическая работа с ИИ-ассистентом, реализующим функции когнитивного посредника на всех этапах работы с текстом (до чтения, во время чтения, после чтения и на этапе говорения), качественно изменяет характер чтения научно-профессиональных статей на иностранном языке: поверхностное, сканирующее чтение, ориентированное на извлечение фактов, трансформируется в когнитивно-активное чтение — аналитическое, рефлексивное и </a:t>
            </a:r>
            <a:r>
              <a:rPr lang="ru-RU" dirty="0" err="1">
                <a:solidFill>
                  <a:schemeClr val="bg1"/>
                </a:solidFill>
              </a:rPr>
              <a:t>интенциональное</a:t>
            </a:r>
            <a:r>
              <a:rPr lang="ru-RU" dirty="0">
                <a:solidFill>
                  <a:schemeClr val="bg1"/>
                </a:solidFill>
              </a:rPr>
              <a:t>, что обеспечивает перевод профессиональной лексики в долгосрочную память и ее использование в речевой деятельности.</a:t>
            </a:r>
          </a:p>
        </p:txBody>
      </p:sp>
      <p:sp>
        <p:nvSpPr>
          <p:cNvPr id="7" name="Text 5"/>
          <p:cNvSpPr/>
          <p:nvPr/>
        </p:nvSpPr>
        <p:spPr bwMode="auto">
          <a:xfrm>
            <a:off x="496118" y="2235920"/>
            <a:ext cx="3835104" cy="2330797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>
            <a:normAutofit/>
          </a:bodyPr>
          <a:lstStyle/>
          <a:p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 bwMode="auto">
          <a:xfrm>
            <a:off x="4749701" y="2318965"/>
            <a:ext cx="2229222" cy="221456"/>
          </a:xfrm>
          <a:prstGeom prst="rect">
            <a:avLst/>
          </a:prstGeom>
          <a:noFill/>
          <a:ln/>
        </p:spPr>
        <p:txBody>
          <a:bodyPr wrap="none" lIns="36000" tIns="36000" rIns="36000" bIns="36000" rtlCol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7233DF-85DC-CA60-A3FC-296324ECF400}"/>
              </a:ext>
            </a:extLst>
          </p:cNvPr>
          <p:cNvSpPr txBox="1"/>
          <p:nvPr/>
        </p:nvSpPr>
        <p:spPr>
          <a:xfrm>
            <a:off x="3848669" y="4094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</TotalTime>
  <Words>1681</Words>
  <Application>Microsoft Macintosh PowerPoint</Application>
  <DocSecurity>0</DocSecurity>
  <PresentationFormat>Экран (16:9)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Source Sans 3</vt:lpstr>
      <vt:lpstr>quote-cjk-patch</vt:lpstr>
      <vt:lpstr>Times New Roman</vt:lpstr>
      <vt:lpstr>MuseoModerno Medium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Мария Землянова</cp:lastModifiedBy>
  <cp:revision>16</cp:revision>
  <dcterms:created xsi:type="dcterms:W3CDTF">2026-06-17T07:21:09Z</dcterms:created>
  <dcterms:modified xsi:type="dcterms:W3CDTF">2026-07-08T05:36:06Z</dcterms:modified>
  <cp:category/>
  <dc:identifier/>
  <cp:contentStatus/>
  <dc:language/>
  <cp:version/>
</cp:coreProperties>
</file>