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9" r:id="rId2"/>
    <p:sldId id="291" r:id="rId3"/>
    <p:sldId id="17134" r:id="rId4"/>
    <p:sldId id="292" r:id="rId5"/>
    <p:sldId id="734" r:id="rId6"/>
    <p:sldId id="17125" r:id="rId7"/>
    <p:sldId id="17118" r:id="rId8"/>
    <p:sldId id="261" r:id="rId9"/>
    <p:sldId id="256" r:id="rId10"/>
    <p:sldId id="17136" r:id="rId11"/>
    <p:sldId id="17123" r:id="rId12"/>
    <p:sldId id="257" r:id="rId13"/>
    <p:sldId id="17124" r:id="rId14"/>
    <p:sldId id="392" r:id="rId15"/>
    <p:sldId id="393" r:id="rId16"/>
    <p:sldId id="395" r:id="rId17"/>
    <p:sldId id="396" r:id="rId18"/>
    <p:sldId id="397" r:id="rId19"/>
    <p:sldId id="398" r:id="rId20"/>
    <p:sldId id="399" r:id="rId21"/>
    <p:sldId id="400" r:id="rId22"/>
    <p:sldId id="353" r:id="rId23"/>
    <p:sldId id="354" r:id="rId24"/>
    <p:sldId id="355" r:id="rId25"/>
    <p:sldId id="358" r:id="rId26"/>
    <p:sldId id="17126" r:id="rId27"/>
    <p:sldId id="260" r:id="rId28"/>
    <p:sldId id="17127" r:id="rId29"/>
    <p:sldId id="17129" r:id="rId30"/>
    <p:sldId id="17130" r:id="rId31"/>
    <p:sldId id="17131" r:id="rId32"/>
    <p:sldId id="17132" r:id="rId33"/>
    <p:sldId id="17133" r:id="rId34"/>
    <p:sldId id="268" r:id="rId35"/>
    <p:sldId id="17137" r:id="rId36"/>
    <p:sldId id="264" r:id="rId37"/>
    <p:sldId id="263" r:id="rId38"/>
    <p:sldId id="267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A15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63"/>
    <p:restoredTop sz="96148"/>
  </p:normalViewPr>
  <p:slideViewPr>
    <p:cSldViewPr snapToGrid="0">
      <p:cViewPr varScale="1">
        <p:scale>
          <a:sx n="70" d="100"/>
          <a:sy n="70" d="100"/>
        </p:scale>
        <p:origin x="84" y="1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DA125F-9AB0-41C5-81D6-56FFDE09CE93}" type="doc">
      <dgm:prSet loTypeId="urn:microsoft.com/office/officeart/2009/3/layout/SnapshotPictureList#10" loCatId="picture" qsTypeId="urn:microsoft.com/office/officeart/2005/8/quickstyle/simple1#22" qsCatId="simple" csTypeId="urn:microsoft.com/office/officeart/2005/8/colors/accent1_2" csCatId="accent1" phldr="1"/>
      <dgm:spPr bwMode="auto"/>
    </dgm:pt>
    <dgm:pt modelId="{3CC768C3-5F1A-4E87-AFEF-BB8D09833C5F}">
      <dgm:prSet phldrT="[Текст]" custT="1"/>
      <dgm:spPr bwMode="auto"/>
      <dgm:t>
        <a:bodyPr/>
        <a:lstStyle/>
        <a:p>
          <a:pPr>
            <a:buNone/>
            <a:defRPr/>
          </a:pPr>
          <a:r>
            <a:rPr lang="ru-RU" sz="2000">
              <a:solidFill>
                <a:prstClr val="white"/>
              </a:solidFill>
              <a:latin typeface="Arial"/>
              <a:ea typeface="Roboto"/>
              <a:cs typeface="Arial"/>
            </a:rPr>
            <a:t>Бенджамин Блум (</a:t>
          </a:r>
          <a:r>
            <a:rPr lang="en" sz="2000">
              <a:solidFill>
                <a:prstClr val="white"/>
              </a:solidFill>
              <a:latin typeface="Arial"/>
              <a:ea typeface="Roboto"/>
              <a:cs typeface="Arial"/>
            </a:rPr>
            <a:t>Benjamin Bloom</a:t>
          </a:r>
          <a:r>
            <a:rPr lang="ru-RU" sz="2000">
              <a:solidFill>
                <a:prstClr val="white"/>
              </a:solidFill>
              <a:latin typeface="Arial"/>
              <a:ea typeface="Roboto"/>
              <a:cs typeface="Arial"/>
            </a:rPr>
            <a:t>)</a:t>
          </a:r>
          <a:endParaRPr/>
        </a:p>
        <a:p>
          <a:pPr>
            <a:buNone/>
            <a:defRPr/>
          </a:pPr>
          <a:r>
            <a:rPr lang="ru-RU" sz="2000">
              <a:solidFill>
                <a:schemeClr val="bg1"/>
              </a:solidFill>
              <a:latin typeface="Arial"/>
              <a:ea typeface="Roboto"/>
              <a:cs typeface="Arial"/>
            </a:rPr>
            <a:t>Таксономия Блума (60-е годы и 00-е годы)</a:t>
          </a:r>
          <a:endParaRPr lang="ru-RU" sz="2000">
            <a:solidFill>
              <a:schemeClr val="bg1"/>
            </a:solidFill>
            <a:latin typeface="Arial"/>
            <a:cs typeface="Arial"/>
          </a:endParaRPr>
        </a:p>
      </dgm:t>
    </dgm:pt>
    <dgm:pt modelId="{FA21513C-5CCE-49C0-8D45-BEDA25D469D7}" type="parTrans" cxnId="{3F69BB78-66B7-4448-A6B7-BC4B058DB921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D94244B-C628-40CF-96CA-882D92DBDECC}" type="sibTrans" cxnId="{3F69BB78-66B7-4448-A6B7-BC4B058DB921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8CAF954-3176-4DCC-9015-D700D857FC67}" type="pres">
      <dgm:prSet presAssocID="{76DA125F-9AB0-41C5-81D6-56FFDE09CE93}" presName="Name0" presStyleCnt="0">
        <dgm:presLayoutVars>
          <dgm:chMax val="0"/>
          <dgm:chPref val="0"/>
          <dgm:dir/>
          <dgm:animLvl val="lvl"/>
        </dgm:presLayoutVars>
      </dgm:prSet>
      <dgm:spPr bwMode="auto"/>
    </dgm:pt>
    <dgm:pt modelId="{9AAF602E-9C41-4615-AA8F-50456BF7BA92}" type="pres">
      <dgm:prSet presAssocID="{3CC768C3-5F1A-4E87-AFEF-BB8D09833C5F}" presName="composite" presStyleCnt="0"/>
      <dgm:spPr bwMode="auto"/>
    </dgm:pt>
    <dgm:pt modelId="{1C739CB6-978D-4723-8202-6225375A5B8C}" type="pres">
      <dgm:prSet presAssocID="{3CC768C3-5F1A-4E87-AFEF-BB8D09833C5F}" presName="ParentAccentShape" presStyleLbl="trBgShp" presStyleIdx="0" presStyleCnt="1" custScaleX="113431" custScaleY="118948"/>
      <dgm:spPr bwMode="auto"/>
    </dgm:pt>
    <dgm:pt modelId="{7613E91F-3E46-4BA8-ABBB-C659865C53EC}" type="pres">
      <dgm:prSet presAssocID="{3CC768C3-5F1A-4E87-AFEF-BB8D09833C5F}" presName="ParentText" presStyleLbl="revTx" presStyleIdx="0" presStyleCnt="2" custScaleX="114157" custScaleY="162082" custLinFactNeighborX="810" custLinFactNeighborY="36933">
        <dgm:presLayoutVars>
          <dgm:chMax val="1"/>
          <dgm:chPref val="1"/>
          <dgm:bulletEnabled val="1"/>
        </dgm:presLayoutVars>
      </dgm:prSet>
      <dgm:spPr bwMode="auto"/>
    </dgm:pt>
    <dgm:pt modelId="{32684922-F5D0-4086-B4EA-BA151B26311C}" type="pres">
      <dgm:prSet presAssocID="{3CC768C3-5F1A-4E87-AFEF-BB8D09833C5F}" presName="ChildText" presStyleLbl="revTx" presStyleIdx="1" presStyleCnt="2">
        <dgm:presLayoutVars>
          <dgm:chMax val="0"/>
          <dgm:chPref val="0"/>
        </dgm:presLayoutVars>
      </dgm:prSet>
      <dgm:spPr bwMode="auto"/>
    </dgm:pt>
    <dgm:pt modelId="{6D053D4E-7213-455C-8D4D-35874D771382}" type="pres">
      <dgm:prSet presAssocID="{3CC768C3-5F1A-4E87-AFEF-BB8D09833C5F}" presName="ChildAccentShape" presStyleLbl="trBgShp" presStyleIdx="0" presStyleCnt="1"/>
      <dgm:spPr bwMode="auto"/>
    </dgm:pt>
    <dgm:pt modelId="{CEF515C5-944C-4A65-81FF-51C0B8FD0D7D}" type="pres">
      <dgm:prSet presAssocID="{3CC768C3-5F1A-4E87-AFEF-BB8D09833C5F}" presName="Image" presStyleLbl="alignImgPlace1" presStyleIdx="0" presStyleCnt="1"/>
      <dgm:spPr bwMode="auto">
        <a:blipFill>
          <a:blip xmlns:r="http://schemas.openxmlformats.org/officeDocument/2006/relationships" r:embed="rId1"/>
          <a:srcRect t="5357" b="5355"/>
          <a:stretch/>
        </a:blipFill>
      </dgm:spPr>
    </dgm:pt>
  </dgm:ptLst>
  <dgm:cxnLst>
    <dgm:cxn modelId="{AC8D2C37-6FF4-409D-AC92-780B68B08803}" type="presOf" srcId="{76DA125F-9AB0-41C5-81D6-56FFDE09CE93}" destId="{B8CAF954-3176-4DCC-9015-D700D857FC67}" srcOrd="0" destOrd="0" presId="urn:microsoft.com/office/officeart/2009/3/layout/SnapshotPictureList#10"/>
    <dgm:cxn modelId="{3F69BB78-66B7-4448-A6B7-BC4B058DB921}" srcId="{76DA125F-9AB0-41C5-81D6-56FFDE09CE93}" destId="{3CC768C3-5F1A-4E87-AFEF-BB8D09833C5F}" srcOrd="0" destOrd="0" parTransId="{FA21513C-5CCE-49C0-8D45-BEDA25D469D7}" sibTransId="{ED94244B-C628-40CF-96CA-882D92DBDECC}"/>
    <dgm:cxn modelId="{37A442D4-D05F-4F26-A492-4574439AF223}" type="presOf" srcId="{3CC768C3-5F1A-4E87-AFEF-BB8D09833C5F}" destId="{7613E91F-3E46-4BA8-ABBB-C659865C53EC}" srcOrd="0" destOrd="0" presId="urn:microsoft.com/office/officeart/2009/3/layout/SnapshotPictureList#10"/>
    <dgm:cxn modelId="{66A70849-4BC5-437E-8BAA-3695D55AC9B4}" type="presParOf" srcId="{B8CAF954-3176-4DCC-9015-D700D857FC67}" destId="{9AAF602E-9C41-4615-AA8F-50456BF7BA92}" srcOrd="0" destOrd="0" presId="urn:microsoft.com/office/officeart/2009/3/layout/SnapshotPictureList#10"/>
    <dgm:cxn modelId="{2F388BD6-B1C1-4E1F-BADD-AD379F6E4035}" type="presParOf" srcId="{9AAF602E-9C41-4615-AA8F-50456BF7BA92}" destId="{1C739CB6-978D-4723-8202-6225375A5B8C}" srcOrd="0" destOrd="0" presId="urn:microsoft.com/office/officeart/2009/3/layout/SnapshotPictureList#10"/>
    <dgm:cxn modelId="{F097B299-98CE-4DA0-8D9B-ABF9A9F952A3}" type="presParOf" srcId="{9AAF602E-9C41-4615-AA8F-50456BF7BA92}" destId="{7613E91F-3E46-4BA8-ABBB-C659865C53EC}" srcOrd="1" destOrd="0" presId="urn:microsoft.com/office/officeart/2009/3/layout/SnapshotPictureList#10"/>
    <dgm:cxn modelId="{B3B2A29B-8283-459F-B80C-EF4889278512}" type="presParOf" srcId="{9AAF602E-9C41-4615-AA8F-50456BF7BA92}" destId="{32684922-F5D0-4086-B4EA-BA151B26311C}" srcOrd="2" destOrd="0" presId="urn:microsoft.com/office/officeart/2009/3/layout/SnapshotPictureList#10"/>
    <dgm:cxn modelId="{3C0B874B-6F37-4ABE-8B9A-2487287C33BE}" type="presParOf" srcId="{9AAF602E-9C41-4615-AA8F-50456BF7BA92}" destId="{6D053D4E-7213-455C-8D4D-35874D771382}" srcOrd="3" destOrd="0" presId="urn:microsoft.com/office/officeart/2009/3/layout/SnapshotPictureList#10"/>
    <dgm:cxn modelId="{E5749875-F8BA-4A4E-9797-AE3304693C5C}" type="presParOf" srcId="{9AAF602E-9C41-4615-AA8F-50456BF7BA92}" destId="{CEF515C5-944C-4A65-81FF-51C0B8FD0D7D}" srcOrd="4" destOrd="0" presId="urn:microsoft.com/office/officeart/2009/3/layout/SnapshotPictureList#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39CB6-978D-4723-8202-6225375A5B8C}">
      <dsp:nvSpPr>
        <dsp:cNvPr id="0" name=""/>
        <dsp:cNvSpPr/>
      </dsp:nvSpPr>
      <dsp:spPr bwMode="auto">
        <a:xfrm>
          <a:off x="671" y="486535"/>
          <a:ext cx="7625512" cy="5690326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CEF515C5-944C-4A65-81FF-51C0B8FD0D7D}">
      <dsp:nvSpPr>
        <dsp:cNvPr id="0" name=""/>
        <dsp:cNvSpPr/>
      </dsp:nvSpPr>
      <dsp:spPr bwMode="auto">
        <a:xfrm>
          <a:off x="193649" y="366551"/>
          <a:ext cx="6464122" cy="4525130"/>
        </a:xfrm>
        <a:prstGeom prst="rect">
          <a:avLst/>
        </a:prstGeom>
        <a:blipFill>
          <a:blip xmlns:r="http://schemas.openxmlformats.org/officeDocument/2006/relationships" r:embed="rId1"/>
          <a:srcRect t="5357" b="5355"/>
          <a:stretch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7613E91F-3E46-4BA8-ABBB-C659865C53EC}">
      <dsp:nvSpPr>
        <dsp:cNvPr id="0" name=""/>
        <dsp:cNvSpPr/>
      </dsp:nvSpPr>
      <dsp:spPr bwMode="auto">
        <a:xfrm>
          <a:off x="326221" y="4926747"/>
          <a:ext cx="7079218" cy="920384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03200" tIns="76200" rIns="203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kern="1200">
              <a:solidFill>
                <a:prstClr val="white"/>
              </a:solidFill>
              <a:latin typeface="Arial"/>
              <a:ea typeface="Roboto"/>
              <a:cs typeface="Arial"/>
            </a:rPr>
            <a:t>Бенджамин Блум (</a:t>
          </a:r>
          <a:r>
            <a:rPr lang="en" sz="2000" kern="1200">
              <a:solidFill>
                <a:prstClr val="white"/>
              </a:solidFill>
              <a:latin typeface="Arial"/>
              <a:ea typeface="Roboto"/>
              <a:cs typeface="Arial"/>
            </a:rPr>
            <a:t>Benjamin Bloom</a:t>
          </a:r>
          <a:r>
            <a:rPr lang="ru-RU" sz="2000" kern="1200">
              <a:solidFill>
                <a:prstClr val="white"/>
              </a:solidFill>
              <a:latin typeface="Arial"/>
              <a:ea typeface="Roboto"/>
              <a:cs typeface="Arial"/>
            </a:rPr>
            <a:t>)</a:t>
          </a:r>
          <a:endParaRPr kern="120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kern="1200">
              <a:solidFill>
                <a:schemeClr val="bg1"/>
              </a:solidFill>
              <a:latin typeface="Arial"/>
              <a:ea typeface="Roboto"/>
              <a:cs typeface="Arial"/>
            </a:rPr>
            <a:t>Таксономия Блума (60-е годы и 00-е годы)</a:t>
          </a:r>
          <a:endParaRPr lang="ru-RU" sz="2000" kern="1200">
            <a:solidFill>
              <a:schemeClr val="bg1"/>
            </a:solidFill>
            <a:latin typeface="Arial"/>
            <a:cs typeface="Arial"/>
          </a:endParaRPr>
        </a:p>
      </dsp:txBody>
      <dsp:txXfrm>
        <a:off x="326221" y="4926747"/>
        <a:ext cx="7079218" cy="920384"/>
      </dsp:txXfrm>
    </dsp:sp>
    <dsp:sp modelId="{32684922-F5D0-4086-B4EA-BA151B26311C}">
      <dsp:nvSpPr>
        <dsp:cNvPr id="0" name=""/>
        <dsp:cNvSpPr/>
      </dsp:nvSpPr>
      <dsp:spPr bwMode="auto">
        <a:xfrm>
          <a:off x="7448410" y="939759"/>
          <a:ext cx="3073498" cy="4783877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napshotPictureList#10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 val="0"/>
      <dgm:chPref val="0"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99266-578E-4941-99F0-EFB7F47053B9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20D06-11D1-4A8D-9957-47E7DC742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058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11.02824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73232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1377307772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>
              <a:lnSpc>
                <a:spcPct val="120000"/>
              </a:lnSpc>
              <a:spcBef>
                <a:spcPts val="0"/>
              </a:spcBef>
              <a:defRPr/>
            </a:pPr>
            <a:r>
              <a:rPr lang="en" sz="900">
                <a:solidFill>
                  <a:srgbClr val="000000"/>
                </a:solidFill>
                <a:latin typeface="Arial"/>
                <a:cs typeface="Arial"/>
              </a:rPr>
              <a:t>Schneider, S., &amp; Leyer, M. (2019). Me or information technology? Adoption of</a:t>
            </a:r>
            <a:r>
              <a:rPr lang="ru-RU" sz="90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" sz="900">
                <a:solidFill>
                  <a:srgbClr val="000000"/>
                </a:solidFill>
                <a:latin typeface="Arial"/>
                <a:cs typeface="Arial"/>
              </a:rPr>
              <a:t>artificial intelligence in the delegation of personal strategic decisions. Managerial</a:t>
            </a:r>
            <a:r>
              <a:rPr lang="ru-RU" sz="90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" sz="900">
                <a:solidFill>
                  <a:srgbClr val="000000"/>
                </a:solidFill>
                <a:latin typeface="Arial"/>
                <a:cs typeface="Arial"/>
              </a:rPr>
              <a:t>and Decision Economics.</a:t>
            </a:r>
            <a:endParaRPr/>
          </a:p>
          <a:p>
            <a:pPr marL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" sz="900">
                <a:solidFill>
                  <a:srgbClr val="000000"/>
                </a:solidFill>
                <a:latin typeface="Arial"/>
                <a:cs typeface="Arial"/>
              </a:rPr>
              <a:t>Kosmyna, N., Hauptmann, E., Yuan, Y.T., Situ, J., Liao, X., Beresnitzky, A.V.,</a:t>
            </a:r>
            <a:r>
              <a:rPr lang="ru-RU" sz="90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" sz="900">
                <a:solidFill>
                  <a:srgbClr val="000000"/>
                </a:solidFill>
                <a:latin typeface="Arial"/>
                <a:cs typeface="Arial"/>
              </a:rPr>
              <a:t>Braunstein, I., &amp; Maes, P. (2025). Your Brain on ChatGPT: Accumulation of</a:t>
            </a:r>
            <a:r>
              <a:rPr lang="ru-RU" sz="90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" sz="900">
                <a:solidFill>
                  <a:srgbClr val="000000"/>
                </a:solidFill>
                <a:latin typeface="Arial"/>
                <a:cs typeface="Arial"/>
              </a:rPr>
              <a:t>Cognitive Debt when Using an AI Assistant for Essay Writing Task.</a:t>
            </a:r>
            <a:endParaRPr/>
          </a:p>
          <a:p>
            <a:pPr marL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" sz="1200">
                <a:solidFill>
                  <a:srgbClr val="000000"/>
                </a:solidFill>
                <a:latin typeface="Arial"/>
                <a:cs typeface="Arial"/>
              </a:rPr>
              <a:t>Dietvorst, B.J., Simmons, J.P., &amp; Massey, C. (2014). Algorithm Aversion: People</a:t>
            </a:r>
            <a:r>
              <a:rPr lang="ru-RU" sz="120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" sz="1200">
                <a:solidFill>
                  <a:srgbClr val="000000"/>
                </a:solidFill>
                <a:latin typeface="Arial"/>
                <a:cs typeface="Arial"/>
              </a:rPr>
              <a:t>Erroneously Avoid Algorithms after Seeing Them Err. CSN: Business (Topic).</a:t>
            </a:r>
            <a:r>
              <a:rPr lang="ru-RU" sz="120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" sz="1200">
                <a:solidFill>
                  <a:srgbClr val="000000"/>
                </a:solidFill>
                <a:latin typeface="Arial"/>
                <a:cs typeface="Arial"/>
              </a:rPr>
              <a:t>Fügener, A. Grahl, J., Gupta, A., &amp; Ketter, W. (2021). Cognitive Challenges in</a:t>
            </a:r>
            <a:r>
              <a:rPr lang="ru-RU" sz="120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" sz="1200">
                <a:solidFill>
                  <a:srgbClr val="000000"/>
                </a:solidFill>
                <a:latin typeface="Arial"/>
                <a:cs typeface="Arial"/>
              </a:rPr>
              <a:t>Human-Artificial Intelligence Collaboration: Investigating the Path Toward</a:t>
            </a:r>
            <a:endParaRPr/>
          </a:p>
          <a:p>
            <a:pPr marL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" sz="1200">
                <a:solidFill>
                  <a:srgbClr val="000000"/>
                </a:solidFill>
                <a:latin typeface="Arial"/>
                <a:cs typeface="Arial"/>
              </a:rPr>
              <a:t>Productive Delegation. Inf. Syst. Res., 33, 678-696.</a:t>
            </a:r>
            <a:endParaRPr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" sz="1200">
                <a:solidFill>
                  <a:srgbClr val="000000"/>
                </a:solidFill>
                <a:latin typeface="Arial"/>
                <a:cs typeface="Arial"/>
              </a:rPr>
              <a:t>Honda, K., Tamkin, A., Cain, M., Huang, S., Durmus, E., Check, S., Mueller, J., Hong, J., Ritchie, S., Belonax, T., Troy, K.K., Amodei, D.,Kaplan, J., Clark, J., &amp; Ganguli, D. (2025). Which Economic Tasks are Performed with AI? Evidence from Millions of ClaudeConversations. ArXiv, abs/2503.04761.</a:t>
            </a:r>
          </a:p>
          <a:p>
            <a:pPr>
              <a:buNone/>
              <a:defRPr/>
            </a:pPr>
            <a:endParaRPr lang="ru-RU" sz="120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None/>
              <a:defRPr/>
            </a:pPr>
            <a:r>
              <a:rPr lang="en" sz="1200">
                <a:solidFill>
                  <a:srgbClr val="000000"/>
                </a:solidFill>
                <a:latin typeface="Arial"/>
                <a:cs typeface="Arial"/>
              </a:rPr>
              <a:t>https://www.anthropic.com/news/detecting-countering-misuse-aug-2025</a:t>
            </a:r>
            <a:r>
              <a:rPr lang="ru-RU" sz="120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/>
          </a:p>
          <a:p>
            <a:pPr>
              <a:buNone/>
              <a:defRPr/>
            </a:pPr>
            <a:endParaRPr lang="ru-RU" sz="120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None/>
              <a:defRPr/>
            </a:pPr>
            <a:r>
              <a:rPr lang="en" sz="1200">
                <a:solidFill>
                  <a:srgbClr val="000000"/>
                </a:solidFill>
                <a:latin typeface="Arial"/>
                <a:cs typeface="Arial"/>
              </a:rPr>
              <a:t>https://blogs.worldbank.org/en/education/From-chalkboards-to-chatbots-Transforming-learning-in-Nigeria</a:t>
            </a:r>
            <a:endParaRPr lang="ru-RU" sz="120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None/>
              <a:defRPr/>
            </a:pPr>
            <a:r>
              <a:rPr lang="en" sz="1200">
                <a:solidFill>
                  <a:srgbClr val="000000"/>
                </a:solidFill>
                <a:latin typeface="Arial"/>
                <a:cs typeface="Arial"/>
              </a:rPr>
              <a:t>https://www.anthropic.com/news/detecting-countering-misuse-aug-2025</a:t>
            </a:r>
            <a:endParaRPr lang="ru-RU" sz="120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None/>
              <a:defRPr/>
            </a:pPr>
            <a:endParaRPr lang="ru-RU" sz="1200">
              <a:solidFill>
                <a:srgbClr val="000000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/>
              <a:t>Щербенок А., Филатова А., Диденко А., Балакир А., Запылихин В., Раведовская У., Матвеева С., Шабанова А. ИИ вместо профессора: прорыв в образовании. Июль 2025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1218374630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B4D8206-FA51-EC50-FEA8-3171ED3C7C9D}" type="slidenum">
              <a:rPr lang="ru-RU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B37DCD8C-8769-C872-8ADB-D4751AACE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624d54116f_0_9:notes">
            <a:extLst>
              <a:ext uri="{FF2B5EF4-FFF2-40B4-BE49-F238E27FC236}">
                <a16:creationId xmlns:a16="http://schemas.microsoft.com/office/drawing/2014/main" id="{30F8EB18-D22C-A0BE-C20F-50CA88D3D6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33" name="Google Shape;133;g3624d54116f_0_9:notes">
            <a:extLst>
              <a:ext uri="{FF2B5EF4-FFF2-40B4-BE49-F238E27FC236}">
                <a16:creationId xmlns:a16="http://schemas.microsoft.com/office/drawing/2014/main" id="{6417D05B-93B0-0BDD-148F-B56E41F0A0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3350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течение типичного запуска, который длится до 12 часов, пользователь загружает в Ко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smos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научный набор данных, а система анализирует около 1500 релевантных академических статей, параллельно создавая и выполняя 42 000 строк кода для изучения данных. По окончании сеанса ИИ формирует отчет с выводами со ссылками на источники или данные, а также составляет план дальнейшего анализа, который можно использовать в следующем цикле.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 заданного числа циклов система выдает отчеты, подкрепленные соответствующими цитатами, с научными выводами, подобные академической статье. Оценка группы ученых показала, что 1 запуск из 20 таких циклов эквивалентен примерно шести месяцам их собственной исследовательской работы (уровня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PhD)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Выводы системы в целом точны, заявляет Родригес. Компания 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Edison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привлекла специалистов с уровнем понимания биологии не ниже кандидата наук для оценки 102 утверждений, сделанных «Космосом». Результаты проверки приведены в препринте на </a:t>
            </a:r>
            <a:r>
              <a:rPr lang="e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arXiv</a:t>
            </a:r>
            <a:r>
              <a:rPr lang="e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целом подтвердилось 79,4% выводов ИИ, включая 85,5% утверждений, связанных с анализом данных, и 82,1% утверждений, основанных на существующей литературе. Однако «Космос» хуже справляется с синтезом информации для формулирования новых научных гипотез: здесь его точность составляет лишь 57,9%.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10 </a:t>
            </a:r>
            <a:r>
              <a:rPr lang="ru-RU" dirty="0"/>
              <a:t>дней = полгода </a:t>
            </a:r>
            <a:r>
              <a:rPr lang="en-US" dirty="0"/>
              <a:t>PhD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BEE8A-AC57-9A48-8B8C-96811CE4C6ED}" type="slidenum">
              <a:rPr lang="en-RU" smtClean="0"/>
              <a:t>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42266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D2C17-744C-9012-A973-E1496C3CA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E60E386-4480-FB67-3373-39163CFC1B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B776B12-AE88-2549-6A5D-C81ADE188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Теоретические – прикладные  (по целеполаганию)</a:t>
            </a:r>
          </a:p>
          <a:p>
            <a:r>
              <a:rPr lang="ru-RU" dirty="0"/>
              <a:t>Гуманитарные , естественно-научные, ИТ (по содержанию)</a:t>
            </a:r>
          </a:p>
          <a:p>
            <a:r>
              <a:rPr lang="ru-RU" dirty="0"/>
              <a:t>По уровню радикальности (эксперт отсутствует в классе, эксперт работает в классе)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687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C3CD0-65B8-9377-3C70-3A5ED201B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DD67BBC-5557-891F-0147-D12E2E104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1BB14FF-7097-105F-481F-089E4E86D2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Теоретические – прикладные  (по целеполаганию)</a:t>
            </a:r>
          </a:p>
          <a:p>
            <a:r>
              <a:rPr lang="ru-RU" dirty="0"/>
              <a:t>Гуманитарные , естественно-научные, ИТ (по содержанию)</a:t>
            </a:r>
          </a:p>
          <a:p>
            <a:r>
              <a:rPr lang="ru-RU" dirty="0"/>
              <a:t>По уровню радикальности (эксперт отсутствует в классе, эксперт работает в классе)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9048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1CCFE86E-EFA6-F42F-0434-B29C0A69C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624d54116f_0_9:notes">
            <a:extLst>
              <a:ext uri="{FF2B5EF4-FFF2-40B4-BE49-F238E27FC236}">
                <a16:creationId xmlns:a16="http://schemas.microsoft.com/office/drawing/2014/main" id="{C7FB45AF-40DC-BC05-AC89-8C2D6635D2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33" name="Google Shape;133;g3624d54116f_0_9:notes">
            <a:extLst>
              <a:ext uri="{FF2B5EF4-FFF2-40B4-BE49-F238E27FC236}">
                <a16:creationId xmlns:a16="http://schemas.microsoft.com/office/drawing/2014/main" id="{3B7FFBD5-6BA7-7697-842C-9C07C5E204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7789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Вспомните, как проходил ваш курс</a:t>
            </a:r>
          </a:p>
          <a:p>
            <a:r>
              <a:rPr lang="en-US" sz="1200" dirty="0"/>
              <a:t>C</a:t>
            </a:r>
            <a:r>
              <a:rPr lang="ru-RU" sz="1200" dirty="0"/>
              <a:t>формулируйте одну проблему, которая регулярно возникала на курсе</a:t>
            </a:r>
          </a:p>
          <a:p>
            <a:r>
              <a:rPr lang="ru-RU" sz="1200" dirty="0"/>
              <a:t>Чья это проблема?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20D06-11D1-4A8D-9957-47E7DC74250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070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Крэтвол 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07F28DB3-27B1-4E2A-B1A0-F997B962EFC3}" type="slidenum">
              <a:rPr lang="ru-RU"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0A0C1CA2-2361-44CA-ED43-2395678E4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624d54116f_0_9:notes">
            <a:extLst>
              <a:ext uri="{FF2B5EF4-FFF2-40B4-BE49-F238E27FC236}">
                <a16:creationId xmlns:a16="http://schemas.microsoft.com/office/drawing/2014/main" id="{6506C798-3085-1711-C213-04A1C0B28A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33" name="Google Shape;133;g3624d54116f_0_9:notes">
            <a:extLst>
              <a:ext uri="{FF2B5EF4-FFF2-40B4-BE49-F238E27FC236}">
                <a16:creationId xmlns:a16="http://schemas.microsoft.com/office/drawing/2014/main" id="{381D4950-BD68-B75C-5EE5-29C3D2456C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9617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721D3B72-E193-A431-D564-92CEB8F59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624d54116f_0_9:notes">
            <a:extLst>
              <a:ext uri="{FF2B5EF4-FFF2-40B4-BE49-F238E27FC236}">
                <a16:creationId xmlns:a16="http://schemas.microsoft.com/office/drawing/2014/main" id="{50D61C89-7CEC-EFAF-4B9C-B415D25E5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33" name="Google Shape;133;g3624d54116f_0_9:notes">
            <a:extLst>
              <a:ext uri="{FF2B5EF4-FFF2-40B4-BE49-F238E27FC236}">
                <a16:creationId xmlns:a16="http://schemas.microsoft.com/office/drawing/2014/main" id="{5665CC09-1E55-E37E-1988-E2B227692E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2929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F391A-7A38-48B4-AA43-FAA786A5E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C5542A-43DD-41BD-B7C6-57B29227D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904E34-6384-4169-8DB6-CD8E16EC9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71D629-AD2C-4BF7-99E9-40BA3A26A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67BD02-E14F-4851-8D18-42B6BF642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51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C45BC-9132-4748-AEAF-16BE8927C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AEBAEB0-BC65-4CBD-94A0-0D47E0526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55CF63-674C-478A-9F05-F0B3AFBE1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2F4E06-4C8F-4AB1-B39D-F31C49CA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A628E3-E7CE-4054-8F4A-9282D16EE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369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131EE16-1DD2-4A42-A7D8-FCCE188026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262571-ED00-49D2-97F2-9FF933FE55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3A321F-3250-4F1E-8F51-EB2F995B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5160D5-F08D-4A6E-851A-6A5D74C53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8338C3-86FA-4FDC-9122-5588A3FFF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184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E348D-4495-FC40-B5B0-2AB219F9B3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>
            <a:noAutofit/>
          </a:bodyPr>
          <a:lstStyle>
            <a:lvl1pPr>
              <a:defRPr lang="en-RU" sz="3200" b="1" dirty="0"/>
            </a:lvl1pPr>
          </a:lstStyle>
          <a:p>
            <a:pPr lvl="0"/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слайда</a:t>
            </a:r>
            <a:endParaRPr lang="en-RU" dirty="0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83880E8C-4021-DE41-A653-92B64AA794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84463" y="1908810"/>
            <a:ext cx="5395306" cy="4073536"/>
          </a:xfrm>
          <a:prstGeom prst="rect">
            <a:avLst/>
          </a:prstGeom>
        </p:spPr>
        <p:txBody>
          <a:bodyPr lIns="0"/>
          <a:lstStyle>
            <a:lvl1pPr marL="7938" indent="-7938">
              <a:buFont typeface="STIXGeneral-Regular" pitchFamily="2" charset="2"/>
              <a:buChar char="⏤"/>
              <a:tabLst/>
              <a:defRPr sz="2000" b="0" i="0">
                <a:latin typeface="Raleway" pitchFamily="2" charset="77"/>
              </a:defRPr>
            </a:lvl1pPr>
          </a:lstStyle>
          <a:p>
            <a:pPr lvl="0"/>
            <a:r>
              <a:rPr lang="en-GB" dirty="0"/>
              <a:t> </a:t>
            </a:r>
            <a:r>
              <a:rPr lang="ru-RU" dirty="0"/>
              <a:t>Текст</a:t>
            </a:r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1B62F6-F977-FD45-8500-0CCE1B34BC82}"/>
              </a:ext>
            </a:extLst>
          </p:cNvPr>
          <p:cNvCxnSpPr>
            <a:cxnSpLocks/>
          </p:cNvCxnSpPr>
          <p:nvPr userDrawn="1"/>
        </p:nvCxnSpPr>
        <p:spPr>
          <a:xfrm>
            <a:off x="502257" y="6356350"/>
            <a:ext cx="253223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110BCDE-A926-9848-A96F-BF086F06F04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marL="4763" indent="-4763">
              <a:lnSpc>
                <a:spcPct val="90000"/>
              </a:lnSpc>
            </a:pPr>
            <a:r>
              <a:rPr lang="ru-RU"/>
              <a:t>Название презентации </a:t>
            </a:r>
            <a:endParaRPr lang="ru-RU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3E6A37-C3E7-4145-B3D6-6361B61759A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B9C5C9-860D-A248-8A59-A976BD8EEA31}" type="slidenum">
              <a:rPr lang="en-RU" smtClean="0"/>
              <a:pPr/>
              <a:t>‹#›</a:t>
            </a:fld>
            <a:endParaRPr lang="en-RU" sz="1200" b="1" i="0" kern="1200" dirty="0">
              <a:solidFill>
                <a:schemeClr val="tx1"/>
              </a:solidFill>
              <a:latin typeface="Raleway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49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BCADE-ADD0-41FA-BA2E-2CBE179DC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825DCD-AAEB-49E6-9924-860BDFE7D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65B6B4-C3D9-4068-9757-24D696A7F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AE3861-8275-4C43-BE11-720A9C733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4690E8-BE49-48C9-AA2F-1C4729DB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5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F3B023-5410-42E4-9A16-6E56CE058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B5FC22-A157-40D1-B8E7-A52944CF2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27CB9-FE87-437E-9A3E-E10DD60D4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0B6E13-DA55-44E0-A01F-9C506B875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824F60-5112-4602-8B00-F640AE950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29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CEE38E-61FB-440C-B5BC-86BCCE781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106BC9-293E-4648-BE32-F89AD5364A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F871FF-675C-4A4E-851D-FD5407408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58C57C-E28B-4EFC-A801-7ABBEBFFF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55C7FF-5625-4E09-9247-88DA19B75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DB6A86-41A5-45C4-B77C-BB6BEB669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658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5DFB1-DB93-4A0D-95CA-5C3564F2F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A4E490-422E-41C5-8F32-3D73D2A31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F661AA-53EC-4D1D-9012-E1E0972D48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158A249-C4B3-4CE3-924F-0A7278FD95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535EA92-05A7-4748-8D07-DE08B08170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F983D7C-C09A-414A-9B1D-1EB13092D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8AB14E7-B08B-41C2-BE8F-2E0B53FD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82632A0-B385-4306-8679-52EF226E2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18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175F5-0464-4C64-AE8E-557AC5BB4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F7B824F-9108-40BC-8F4C-2EE13C73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2D9532A-9AD1-45D6-A8E4-8286048A5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B057A7-3548-485D-9261-5BDAE0A42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736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3B35277-EAD8-4697-B026-C9E8C1473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B578454-BA29-4C12-87AD-1E1E3CCE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0071A0-56E5-44FF-80F4-9329F3585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56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4E4F3-EAC1-430A-B6F4-8706B9F9D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7CBB4E-2BA7-4CD5-A531-94E38BB3D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AE05BE-B45C-4DBF-98F7-A20BF4867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F3FF98-EF45-42E2-8CD9-24678CC23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2E9B9F-0DEA-4FF6-91A2-E6B601E88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F93852-B248-4EEC-8B1D-B6C87DBA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197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F9E8FF-7A4B-4ED0-A4D5-E7E050A01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CFA2C46-2A4C-4A14-AA9D-67F632B83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23E115-25EF-49A8-A361-82EE223C9E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A9ECB5-84ED-42F0-9357-D364E64C0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A2FD3F-1568-47B6-ABBE-C1F0979BB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1DB40E-A206-40E9-A51C-E8FE4FB9A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280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4DC1D-ED85-4190-89B9-6B52588F4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77B66B-8F62-4779-8ABF-ECEE901D0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2D5E86-BAFF-48D2-A800-844B07EC13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6E076-CF4D-4E47-BE1C-E375EFCB509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A603C7-FA23-44A2-B473-74BB293A2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D6F5C3-8578-4FE9-9F28-692CC5BC0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E49F4-A3EF-4DAE-8A70-49DF38B73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51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360.yandex.ru/i/rvwU93oi4ajK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isk.360.yandex.ru/i/rvwU93oi4ajK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disk.360.yandex.ru/i/FjBqKiIxGJdYfQ" TargetMode="Externa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B6D69F-D1BB-4373-9BBE-4CD23EC867E7}"/>
              </a:ext>
            </a:extLst>
          </p:cNvPr>
          <p:cNvSpPr txBox="1"/>
          <p:nvPr/>
        </p:nvSpPr>
        <p:spPr>
          <a:xfrm>
            <a:off x="1440287" y="2775397"/>
            <a:ext cx="93114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ИИ-интенсив</a:t>
            </a:r>
          </a:p>
          <a:p>
            <a:pPr algn="ctr"/>
            <a:endParaRPr lang="ru-RU" sz="4800" b="1" dirty="0"/>
          </a:p>
          <a:p>
            <a:pPr algn="ctr"/>
            <a:r>
              <a:rPr lang="ru-RU" sz="4800" b="1" dirty="0"/>
              <a:t>Часть 2</a:t>
            </a:r>
          </a:p>
        </p:txBody>
      </p:sp>
    </p:spTree>
    <p:extLst>
      <p:ext uri="{BB962C8B-B14F-4D97-AF65-F5344CB8AC3E}">
        <p14:creationId xmlns:p14="http://schemas.microsoft.com/office/powerpoint/2010/main" val="3346824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5FDD5-4E82-5600-ED77-EB88AA38C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5F6F86D7-C64E-08E0-BF53-F8EA268571D5}"/>
              </a:ext>
            </a:extLst>
          </p:cNvPr>
          <p:cNvSpPr/>
          <p:nvPr/>
        </p:nvSpPr>
        <p:spPr>
          <a:xfrm>
            <a:off x="546894" y="1383612"/>
            <a:ext cx="5284798" cy="5318129"/>
          </a:xfrm>
          <a:prstGeom prst="roundRect">
            <a:avLst>
              <a:gd name="adj" fmla="val 232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C686CBB-AA7E-37D4-D22F-2FF38F2022E4}"/>
              </a:ext>
            </a:extLst>
          </p:cNvPr>
          <p:cNvSpPr/>
          <p:nvPr/>
        </p:nvSpPr>
        <p:spPr>
          <a:xfrm>
            <a:off x="720233" y="1557864"/>
            <a:ext cx="5111459" cy="35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chemeClr val="bg1"/>
                </a:solidFill>
                <a:cs typeface="Arial" panose="020B0604020202020204" pitchFamily="34" charset="0"/>
              </a:rPr>
              <a:t>Логика встройки ИИ в образование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52CB45-568E-6DE8-DA8C-6D7759732E5B}"/>
              </a:ext>
            </a:extLst>
          </p:cNvPr>
          <p:cNvSpPr/>
          <p:nvPr/>
        </p:nvSpPr>
        <p:spPr>
          <a:xfrm>
            <a:off x="546894" y="515454"/>
            <a:ext cx="4029074" cy="35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cs typeface="Arial" panose="020B0604020202020204" pitchFamily="34" charset="0"/>
              </a:rPr>
              <a:t>Основания подхода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565654-02B9-4258-8296-B9ACF4FFA1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6" t="17584" r="27967" b="13810"/>
          <a:stretch/>
        </p:blipFill>
        <p:spPr>
          <a:xfrm>
            <a:off x="-1214125" y="2276317"/>
            <a:ext cx="2896876" cy="256777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3D21AC0-C8FE-AC69-47BA-E13CD0F23A7F}"/>
              </a:ext>
            </a:extLst>
          </p:cNvPr>
          <p:cNvSpPr/>
          <p:nvPr/>
        </p:nvSpPr>
        <p:spPr>
          <a:xfrm>
            <a:off x="1065593" y="2145287"/>
            <a:ext cx="4524979" cy="4221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2653"/>
              </a:lnSpc>
              <a:buFont typeface="+mj-lt"/>
              <a:buAutoNum type="arabicPeriod"/>
              <a:defRPr/>
            </a:pP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Образовательные </a:t>
            </a:r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цели</a:t>
            </a: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 программы </a:t>
            </a:r>
            <a:endParaRPr lang="ru-RU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457200" indent="-457200">
              <a:lnSpc>
                <a:spcPts val="2653"/>
              </a:lnSpc>
              <a:buFont typeface="+mj-lt"/>
              <a:buAutoNum type="arabicPeriod"/>
              <a:defRPr/>
            </a:pP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Выбор образовательной модели, </a:t>
            </a:r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проектирование деятельности </a:t>
            </a: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студентов и преподавателя/медиатора </a:t>
            </a:r>
            <a:endParaRPr lang="ru-RU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457200" indent="-457200">
              <a:lnSpc>
                <a:spcPts val="2653"/>
              </a:lnSpc>
              <a:buFont typeface="+mj-lt"/>
              <a:buAutoNum type="arabicPeriod"/>
              <a:defRPr/>
            </a:pP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Проблематика в достижении цели</a:t>
            </a:r>
            <a:endParaRPr lang="ru-RU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457200" indent="-457200">
              <a:lnSpc>
                <a:spcPts val="2653"/>
              </a:lnSpc>
              <a:buFont typeface="+mj-lt"/>
              <a:buAutoNum type="arabicPeriod"/>
              <a:defRPr/>
            </a:pP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Определение задач для ИИ</a:t>
            </a:r>
          </a:p>
          <a:p>
            <a:pPr marL="457200" indent="-457200">
              <a:lnSpc>
                <a:spcPts val="2653"/>
              </a:lnSpc>
              <a:buFont typeface="+mj-lt"/>
              <a:buAutoNum type="arabicPeriod"/>
              <a:defRPr/>
            </a:pP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Определение способностей и знаний ИИ-решения</a:t>
            </a:r>
            <a:endParaRPr lang="ru-RU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457200" indent="-457200">
              <a:lnSpc>
                <a:spcPts val="2653"/>
              </a:lnSpc>
              <a:buFont typeface="+mj-lt"/>
              <a:buAutoNum type="arabicPeriod"/>
              <a:defRPr/>
            </a:pP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Определение инженерной задачи, подготовка ИИ-решения</a:t>
            </a:r>
            <a:endParaRPr lang="ru-RU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457200" indent="-457200">
              <a:lnSpc>
                <a:spcPts val="2653"/>
              </a:lnSpc>
              <a:buFont typeface="+mj-lt"/>
              <a:buAutoNum type="arabicPeriod"/>
              <a:defRPr/>
            </a:pP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Разработка материалов курс</a:t>
            </a:r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а</a:t>
            </a:r>
          </a:p>
          <a:p>
            <a:pPr marL="457200" indent="-457200">
              <a:lnSpc>
                <a:spcPts val="2653"/>
              </a:lnSpc>
              <a:buFont typeface="+mj-lt"/>
              <a:buAutoNum type="arabicPeriod"/>
              <a:defRPr/>
            </a:pPr>
            <a:r>
              <a:rPr lang="ru-RU" i="1" dirty="0">
                <a:solidFill>
                  <a:schemeClr val="bg1"/>
                </a:solidFill>
                <a:cs typeface="Arial" panose="020B0604020202020204" pitchFamily="34" charset="0"/>
              </a:rPr>
              <a:t>Проведение программы</a:t>
            </a:r>
          </a:p>
        </p:txBody>
      </p:sp>
      <p:sp>
        <p:nvSpPr>
          <p:cNvPr id="8" name="TextBox 33">
            <a:extLst>
              <a:ext uri="{FF2B5EF4-FFF2-40B4-BE49-F238E27FC236}">
                <a16:creationId xmlns:a16="http://schemas.microsoft.com/office/drawing/2014/main" id="{6A910404-3A42-8D41-719F-73E98D2B50DE}"/>
              </a:ext>
            </a:extLst>
          </p:cNvPr>
          <p:cNvSpPr txBox="1"/>
          <p:nvPr/>
        </p:nvSpPr>
        <p:spPr bwMode="auto">
          <a:xfrm>
            <a:off x="3441036" y="434941"/>
            <a:ext cx="4616206" cy="7136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71435" tIns="71435" rIns="71435" bIns="71435" numCol="1" spcCol="38099" rtlCol="0" anchor="t">
            <a:spAutoFit/>
          </a:bodyPr>
          <a:lstStyle/>
          <a:p>
            <a:pPr>
              <a:lnSpc>
                <a:spcPct val="80000"/>
              </a:lnSpc>
              <a:spcBef>
                <a:spcPts val="599"/>
              </a:spcBef>
              <a:defRPr/>
            </a:pPr>
            <a:r>
              <a:rPr lang="ru-RU" sz="2000" dirty="0">
                <a:cs typeface="Arial" panose="020B0604020202020204" pitchFamily="34" charset="0"/>
              </a:rPr>
              <a:t>конструктивизм: человек в деятельности формирует собственное знание</a:t>
            </a:r>
            <a:endParaRPr sz="2000" dirty="0"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F550D549-0E02-247B-1DB3-1871F6BF07A7}"/>
              </a:ext>
            </a:extLst>
          </p:cNvPr>
          <p:cNvSpPr/>
          <p:nvPr/>
        </p:nvSpPr>
        <p:spPr>
          <a:xfrm>
            <a:off x="6456855" y="1383612"/>
            <a:ext cx="5284798" cy="5318129"/>
          </a:xfrm>
          <a:prstGeom prst="roundRect">
            <a:avLst>
              <a:gd name="adj" fmla="val 232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84FFC18-7402-882C-DD59-EDBB0F394997}"/>
              </a:ext>
            </a:extLst>
          </p:cNvPr>
          <p:cNvSpPr/>
          <p:nvPr/>
        </p:nvSpPr>
        <p:spPr>
          <a:xfrm>
            <a:off x="6630194" y="1557864"/>
            <a:ext cx="6838851" cy="35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chemeClr val="bg1"/>
                </a:solidFill>
                <a:cs typeface="Arial" panose="020B0604020202020204" pitchFamily="34" charset="0"/>
              </a:rPr>
              <a:t>Логика экспериментирования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C1B41B-725F-4281-3646-D5FD4C10FF51}"/>
              </a:ext>
            </a:extLst>
          </p:cNvPr>
          <p:cNvSpPr/>
          <p:nvPr/>
        </p:nvSpPr>
        <p:spPr>
          <a:xfrm>
            <a:off x="6695594" y="2254574"/>
            <a:ext cx="4807319" cy="386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2653"/>
              </a:lnSpc>
              <a:buFont typeface="+mj-lt"/>
              <a:buAutoNum type="arabicPeriod" startAt="9"/>
              <a:defRPr/>
            </a:pP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Концептуализация </a:t>
            </a:r>
          </a:p>
          <a:p>
            <a:pPr marL="457200" indent="-457200">
              <a:lnSpc>
                <a:spcPts val="2653"/>
              </a:lnSpc>
              <a:buFont typeface="+mj-lt"/>
              <a:buAutoNum type="arabicPeriod" startAt="9"/>
              <a:defRPr/>
            </a:pPr>
            <a:r>
              <a:rPr lang="ru-RU" dirty="0" err="1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Операционализация</a:t>
            </a: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 эксперимента</a:t>
            </a:r>
          </a:p>
          <a:p>
            <a:pPr marL="457200" indent="-457200">
              <a:lnSpc>
                <a:spcPts val="2653"/>
              </a:lnSpc>
              <a:buFont typeface="+mj-lt"/>
              <a:buAutoNum type="arabicPeriod" startAt="9"/>
              <a:defRPr/>
            </a:pP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Выдвижение гипотезы эксперимента с объясняющей составляющей</a:t>
            </a:r>
            <a:endParaRPr lang="ru-RU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457200" indent="-457200">
              <a:lnSpc>
                <a:spcPts val="2653"/>
              </a:lnSpc>
              <a:buFont typeface="+mj-lt"/>
              <a:buAutoNum type="arabicPeriod" startAt="9"/>
              <a:defRPr/>
            </a:pP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Разработка дизайна эксперимента </a:t>
            </a:r>
            <a:endParaRPr lang="ru-RU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457200" indent="-457200">
              <a:lnSpc>
                <a:spcPts val="2653"/>
              </a:lnSpc>
              <a:buFont typeface="+mj-lt"/>
              <a:buAutoNum type="arabicPeriod" startAt="9"/>
              <a:defRPr/>
            </a:pPr>
            <a:r>
              <a:rPr lang="ru-RU" dirty="0">
                <a:solidFill>
                  <a:schemeClr val="bg1"/>
                </a:solidFill>
                <a:ea typeface="Arimo"/>
                <a:cs typeface="Arial" panose="020B0604020202020204" pitchFamily="34" charset="0"/>
              </a:rPr>
              <a:t>Подбор инструментов измерения </a:t>
            </a:r>
          </a:p>
          <a:p>
            <a:pPr marL="457200" indent="-457200">
              <a:lnSpc>
                <a:spcPts val="2653"/>
              </a:lnSpc>
              <a:buFont typeface="+mj-lt"/>
              <a:buAutoNum type="arabicPeriod" startAt="9"/>
              <a:defRPr/>
            </a:pPr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Организационная подготовка</a:t>
            </a:r>
          </a:p>
          <a:p>
            <a:pPr marL="457200" indent="-457200">
              <a:lnSpc>
                <a:spcPts val="2653"/>
              </a:lnSpc>
              <a:buFont typeface="+mj-lt"/>
              <a:buAutoNum type="arabicPeriod" startAt="9"/>
              <a:defRPr/>
            </a:pPr>
            <a:r>
              <a:rPr lang="ru-RU" i="1" dirty="0">
                <a:solidFill>
                  <a:schemeClr val="bg1"/>
                </a:solidFill>
                <a:cs typeface="Arial" panose="020B0604020202020204" pitchFamily="34" charset="0"/>
              </a:rPr>
              <a:t>Проведение эксперимента, сбор первичных данных</a:t>
            </a:r>
          </a:p>
          <a:p>
            <a:pPr marL="457200" indent="-457200">
              <a:lnSpc>
                <a:spcPts val="2653"/>
              </a:lnSpc>
              <a:buFont typeface="+mj-lt"/>
              <a:buAutoNum type="arabicPeriod" startAt="9"/>
              <a:defRPr/>
            </a:pPr>
            <a:r>
              <a:rPr lang="ru-RU" i="1" dirty="0">
                <a:solidFill>
                  <a:schemeClr val="bg1"/>
                </a:solidFill>
                <a:cs typeface="Arial" panose="020B0604020202020204" pitchFamily="34" charset="0"/>
              </a:rPr>
              <a:t>Обработка данных и анализ результатов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29DD96E-10CA-2A5B-B231-E75FDCAAEC29}"/>
              </a:ext>
            </a:extLst>
          </p:cNvPr>
          <p:cNvCxnSpPr/>
          <p:nvPr/>
        </p:nvCxnSpPr>
        <p:spPr>
          <a:xfrm flipV="1">
            <a:off x="4832350" y="2509217"/>
            <a:ext cx="1539541" cy="12838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452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25E69AE7-3324-F184-5907-C5EE3DBC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g3624d54116f_0_9" title="мозаика 2.png">
            <a:extLst>
              <a:ext uri="{FF2B5EF4-FFF2-40B4-BE49-F238E27FC236}">
                <a16:creationId xmlns:a16="http://schemas.microsoft.com/office/drawing/2014/main" id="{BA6C200E-F63C-037E-918E-C293BC57687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490526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g3624d54116f_0_9">
            <a:extLst>
              <a:ext uri="{FF2B5EF4-FFF2-40B4-BE49-F238E27FC236}">
                <a16:creationId xmlns:a16="http://schemas.microsoft.com/office/drawing/2014/main" id="{7E9AC699-B601-BC83-EE3F-A13D7EE39738}"/>
              </a:ext>
            </a:extLst>
          </p:cNvPr>
          <p:cNvCxnSpPr/>
          <p:nvPr/>
        </p:nvCxnSpPr>
        <p:spPr>
          <a:xfrm rot="10800000" flipH="1">
            <a:off x="7037888" y="5251722"/>
            <a:ext cx="5170500" cy="1200"/>
          </a:xfrm>
          <a:prstGeom prst="straightConnector1">
            <a:avLst/>
          </a:prstGeom>
          <a:noFill/>
          <a:ln w="730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9" name="Google Shape;139;g3624d54116f_0_9">
            <a:extLst>
              <a:ext uri="{FF2B5EF4-FFF2-40B4-BE49-F238E27FC236}">
                <a16:creationId xmlns:a16="http://schemas.microsoft.com/office/drawing/2014/main" id="{CD3E07A0-6677-43D9-AC28-E13136BF6590}"/>
              </a:ext>
            </a:extLst>
          </p:cNvPr>
          <p:cNvSpPr txBox="1"/>
          <p:nvPr/>
        </p:nvSpPr>
        <p:spPr>
          <a:xfrm>
            <a:off x="4875901" y="2533864"/>
            <a:ext cx="7041056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chemeClr val="dk1"/>
                </a:solidFill>
                <a:ea typeface="PT Sans"/>
                <a:cs typeface="PT Sans"/>
                <a:sym typeface="PT Sans"/>
              </a:rPr>
              <a:t>Выберите пространство для вашего эксперимента: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chemeClr val="dk1"/>
                </a:solidFill>
                <a:ea typeface="PT Sans"/>
                <a:cs typeface="PT Sans"/>
                <a:sym typeface="PT Sans"/>
              </a:rPr>
              <a:t>модуль, программа, дисциплина, курс, занятие…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AC5336-7B33-46C0-80B2-897ACCFD0361}"/>
              </a:ext>
            </a:extLst>
          </p:cNvPr>
          <p:cNvSpPr txBox="1"/>
          <p:nvPr/>
        </p:nvSpPr>
        <p:spPr>
          <a:xfrm>
            <a:off x="5788163" y="5747359"/>
            <a:ext cx="61287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chemeClr val="dk1"/>
                </a:solidFill>
                <a:sym typeface="PT Sans"/>
              </a:rPr>
              <a:t>Напишите в чат</a:t>
            </a:r>
          </a:p>
        </p:txBody>
      </p:sp>
    </p:spTree>
    <p:extLst>
      <p:ext uri="{BB962C8B-B14F-4D97-AF65-F5344CB8AC3E}">
        <p14:creationId xmlns:p14="http://schemas.microsoft.com/office/powerpoint/2010/main" val="3918528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26FED7-D06C-420E-8EBC-E3CD99087AE0}"/>
              </a:ext>
            </a:extLst>
          </p:cNvPr>
          <p:cNvSpPr txBox="1"/>
          <p:nvPr/>
        </p:nvSpPr>
        <p:spPr>
          <a:xfrm>
            <a:off x="519475" y="214213"/>
            <a:ext cx="10187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>
                <a:ea typeface="+mj-ea"/>
                <a:cs typeface="+mj-cs"/>
              </a:rPr>
              <a:t>Проблематизация</a:t>
            </a:r>
            <a:r>
              <a:rPr lang="ru-RU" sz="3600" b="1" dirty="0">
                <a:ea typeface="+mj-ea"/>
                <a:cs typeface="+mj-cs"/>
              </a:rPr>
              <a:t> курса (контроверзы)</a:t>
            </a:r>
          </a:p>
        </p:txBody>
      </p:sp>
      <p:cxnSp>
        <p:nvCxnSpPr>
          <p:cNvPr id="3" name="Google Shape;105;p3">
            <a:extLst>
              <a:ext uri="{FF2B5EF4-FFF2-40B4-BE49-F238E27FC236}">
                <a16:creationId xmlns:a16="http://schemas.microsoft.com/office/drawing/2014/main" id="{B8E0438E-C044-77E3-8675-D5EFEEBD01D8}"/>
              </a:ext>
            </a:extLst>
          </p:cNvPr>
          <p:cNvCxnSpPr/>
          <p:nvPr/>
        </p:nvCxnSpPr>
        <p:spPr bwMode="auto"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3123EE1-1083-9AAB-0274-9AB764BEA47F}"/>
              </a:ext>
            </a:extLst>
          </p:cNvPr>
          <p:cNvSpPr txBox="1"/>
          <p:nvPr/>
        </p:nvSpPr>
        <p:spPr>
          <a:xfrm>
            <a:off x="567730" y="1807172"/>
            <a:ext cx="1067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Определите проблемы / затруднения, с которыми сталкиваются в курсе участники процесса</a:t>
            </a:r>
            <a:endParaRPr lang="ru-RU" sz="2000" dirty="0">
              <a:hlinkClick r:id="rId3"/>
            </a:endParaRPr>
          </a:p>
          <a:p>
            <a:pPr marL="342900" indent="-342900">
              <a:buAutoNum type="arabicPeriod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63925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BB986-362C-3FF0-B9F7-BA6614A35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5142A5-B159-16A1-3EEE-5D540BCD631C}"/>
              </a:ext>
            </a:extLst>
          </p:cNvPr>
          <p:cNvSpPr txBox="1"/>
          <p:nvPr/>
        </p:nvSpPr>
        <p:spPr>
          <a:xfrm>
            <a:off x="519475" y="214213"/>
            <a:ext cx="10187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>
                <a:ea typeface="+mj-ea"/>
                <a:cs typeface="+mj-cs"/>
              </a:rPr>
              <a:t>Проблематизация</a:t>
            </a:r>
            <a:r>
              <a:rPr lang="ru-RU" sz="3600" b="1" dirty="0">
                <a:ea typeface="+mj-ea"/>
                <a:cs typeface="+mj-cs"/>
              </a:rPr>
              <a:t> курса (контроверзы)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715BF4-145F-8262-26CB-7398889100D7}"/>
              </a:ext>
            </a:extLst>
          </p:cNvPr>
          <p:cNvSpPr txBox="1"/>
          <p:nvPr/>
        </p:nvSpPr>
        <p:spPr>
          <a:xfrm>
            <a:off x="615986" y="3853961"/>
            <a:ext cx="100905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Уточняйте проблематику с помощью разных методов:</a:t>
            </a:r>
          </a:p>
          <a:p>
            <a:pPr marL="342900" indent="-342900">
              <a:buAutoNum type="arabicPeriod"/>
            </a:pPr>
            <a:r>
              <a:rPr lang="ru-RU" sz="2000" dirty="0"/>
              <a:t>Наблюдение и самоанализ </a:t>
            </a:r>
          </a:p>
          <a:p>
            <a:pPr marL="342900" indent="-342900">
              <a:buAutoNum type="arabicPeriod"/>
            </a:pPr>
            <a:r>
              <a:rPr lang="ru-RU" sz="2000" dirty="0"/>
              <a:t>Глубинные интервью (студенты, преподаватели)</a:t>
            </a:r>
          </a:p>
          <a:p>
            <a:endParaRPr lang="ru-RU" sz="2000" dirty="0">
              <a:hlinkClick r:id="rId2"/>
            </a:endParaRPr>
          </a:p>
          <a:p>
            <a:pPr marL="342900" indent="-342900">
              <a:buAutoNum type="arabicPeriod"/>
            </a:pPr>
            <a:endParaRPr lang="ru-RU" sz="2000" dirty="0"/>
          </a:p>
        </p:txBody>
      </p:sp>
      <p:cxnSp>
        <p:nvCxnSpPr>
          <p:cNvPr id="3" name="Google Shape;105;p3">
            <a:extLst>
              <a:ext uri="{FF2B5EF4-FFF2-40B4-BE49-F238E27FC236}">
                <a16:creationId xmlns:a16="http://schemas.microsoft.com/office/drawing/2014/main" id="{9449B038-A524-958E-8714-06578719467F}"/>
              </a:ext>
            </a:extLst>
          </p:cNvPr>
          <p:cNvCxnSpPr/>
          <p:nvPr/>
        </p:nvCxnSpPr>
        <p:spPr bwMode="auto"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1F465BB-2E16-98EC-904A-D44190AE5B79}"/>
              </a:ext>
            </a:extLst>
          </p:cNvPr>
          <p:cNvSpPr txBox="1"/>
          <p:nvPr/>
        </p:nvSpPr>
        <p:spPr>
          <a:xfrm>
            <a:off x="567730" y="1807172"/>
            <a:ext cx="1067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Определите проблемы / затруднения, с которыми сталкиваются в курсе участники процесса</a:t>
            </a:r>
            <a:endParaRPr lang="ru-RU" sz="2000" dirty="0">
              <a:hlinkClick r:id="rId2"/>
            </a:endParaRPr>
          </a:p>
          <a:p>
            <a:pPr marL="342900" indent="-342900">
              <a:buAutoNum type="arabicPeriod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68034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1D65AB-38CD-5A52-3D61-CF78B15B362F}"/>
              </a:ext>
            </a:extLst>
          </p:cNvPr>
          <p:cNvSpPr/>
          <p:nvPr/>
        </p:nvSpPr>
        <p:spPr>
          <a:xfrm>
            <a:off x="6095998" y="0"/>
            <a:ext cx="6096002" cy="6944810"/>
          </a:xfrm>
          <a:prstGeom prst="rect">
            <a:avLst/>
          </a:prstGeom>
          <a:solidFill>
            <a:srgbClr val="FF7A15"/>
          </a:solidFill>
          <a:ln>
            <a:solidFill>
              <a:srgbClr val="FF7A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4" name="Group 4"/>
          <p:cNvGrpSpPr/>
          <p:nvPr/>
        </p:nvGrpSpPr>
        <p:grpSpPr bwMode="auto">
          <a:xfrm>
            <a:off x="685800" y="2689789"/>
            <a:ext cx="4521532" cy="3855545"/>
            <a:chOff x="-2" y="104775"/>
            <a:chExt cx="9043065" cy="7711090"/>
          </a:xfrm>
        </p:grpSpPr>
        <p:sp>
          <p:nvSpPr>
            <p:cNvPr id="5" name="TextBox 5"/>
            <p:cNvSpPr txBox="1"/>
            <p:nvPr/>
          </p:nvSpPr>
          <p:spPr bwMode="auto">
            <a:xfrm>
              <a:off x="-2" y="5558837"/>
              <a:ext cx="9043063" cy="225702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39"/>
                </a:lnSpc>
                <a:spcBef>
                  <a:spcPts val="0"/>
                </a:spcBef>
                <a:defRPr/>
              </a:pPr>
              <a:r>
                <a:rPr lang="ru-RU" sz="2000" dirty="0">
                  <a:latin typeface="Fira Sans rev=1"/>
                </a:rPr>
                <a:t>Участников </a:t>
              </a:r>
              <a:endParaRPr dirty="0"/>
            </a:p>
            <a:p>
              <a:pPr>
                <a:lnSpc>
                  <a:spcPts val="2239"/>
                </a:lnSpc>
                <a:spcBef>
                  <a:spcPts val="0"/>
                </a:spcBef>
                <a:defRPr/>
              </a:pPr>
              <a:r>
                <a:rPr lang="ru-RU" sz="2000" dirty="0">
                  <a:latin typeface="Fira Sans rev=1"/>
                </a:rPr>
                <a:t>профессионального конкурса для разработчиков образовательных программ</a:t>
              </a:r>
              <a:endParaRPr lang="en-US" sz="2000" dirty="0">
                <a:latin typeface="Fira Sans rev=1"/>
              </a:endParaRPr>
            </a:p>
          </p:txBody>
        </p:sp>
        <p:sp>
          <p:nvSpPr>
            <p:cNvPr id="7" name="TextBox 7"/>
            <p:cNvSpPr txBox="1"/>
            <p:nvPr/>
          </p:nvSpPr>
          <p:spPr bwMode="auto">
            <a:xfrm>
              <a:off x="0" y="104775"/>
              <a:ext cx="9043063" cy="236988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800"/>
                </a:lnSpc>
                <a:defRPr/>
              </a:pPr>
              <a:r>
                <a:rPr lang="ru-RU" sz="10000" dirty="0">
                  <a:solidFill>
                    <a:srgbClr val="FF7A15"/>
                  </a:solidFill>
                  <a:latin typeface="Fira Sans rev=1"/>
                </a:rPr>
                <a:t>105 </a:t>
              </a:r>
              <a:endParaRPr lang="en-US" sz="10000" dirty="0">
                <a:solidFill>
                  <a:srgbClr val="FF7A15"/>
                </a:solidFill>
                <a:latin typeface="Fira Sans rev=1"/>
              </a:endParaRPr>
            </a:p>
          </p:txBody>
        </p:sp>
      </p:grpSp>
      <p:grpSp>
        <p:nvGrpSpPr>
          <p:cNvPr id="8" name="Group 8"/>
          <p:cNvGrpSpPr/>
          <p:nvPr/>
        </p:nvGrpSpPr>
        <p:grpSpPr bwMode="auto">
          <a:xfrm>
            <a:off x="6974210" y="2689789"/>
            <a:ext cx="4531990" cy="3009160"/>
            <a:chOff x="-10458" y="104775"/>
            <a:chExt cx="9063980" cy="6018320"/>
          </a:xfrm>
        </p:grpSpPr>
        <p:sp>
          <p:nvSpPr>
            <p:cNvPr id="9" name="TextBox 9"/>
            <p:cNvSpPr txBox="1"/>
            <p:nvPr/>
          </p:nvSpPr>
          <p:spPr bwMode="auto">
            <a:xfrm>
              <a:off x="-10458" y="5558837"/>
              <a:ext cx="9053522" cy="56425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39"/>
                </a:lnSpc>
                <a:spcBef>
                  <a:spcPts val="0"/>
                </a:spcBef>
                <a:defRPr/>
              </a:pPr>
              <a:r>
                <a:rPr lang="ru-RU" sz="2000">
                  <a:solidFill>
                    <a:schemeClr val="bg1"/>
                  </a:solidFill>
                  <a:latin typeface="Fira Sans rev=1"/>
                </a:rPr>
                <a:t>Формулировок целей</a:t>
              </a:r>
              <a:endParaRPr lang="en-US" sz="2000">
                <a:solidFill>
                  <a:schemeClr val="bg1"/>
                </a:solidFill>
                <a:latin typeface="Fira Sans rev=1"/>
              </a:endParaRPr>
            </a:p>
          </p:txBody>
        </p:sp>
        <p:sp>
          <p:nvSpPr>
            <p:cNvPr id="11" name="TextBox 11"/>
            <p:cNvSpPr txBox="1"/>
            <p:nvPr/>
          </p:nvSpPr>
          <p:spPr bwMode="auto">
            <a:xfrm>
              <a:off x="0" y="104775"/>
              <a:ext cx="9053522" cy="236988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800"/>
                </a:lnSpc>
                <a:defRPr/>
              </a:pPr>
              <a:r>
                <a:rPr lang="ru-RU" sz="10000">
                  <a:solidFill>
                    <a:schemeClr val="bg1"/>
                  </a:solidFill>
                  <a:latin typeface="Fira Sans rev=1"/>
                </a:rPr>
                <a:t>1725</a:t>
              </a:r>
              <a:endParaRPr lang="en-US" sz="10000">
                <a:solidFill>
                  <a:schemeClr val="bg1"/>
                </a:solidFill>
                <a:latin typeface="Fira Sans rev=1"/>
              </a:endParaRPr>
            </a:p>
          </p:txBody>
        </p:sp>
      </p:grpSp>
      <p:grpSp>
        <p:nvGrpSpPr>
          <p:cNvPr id="12" name="Group 12"/>
          <p:cNvGrpSpPr/>
          <p:nvPr/>
        </p:nvGrpSpPr>
        <p:grpSpPr bwMode="auto">
          <a:xfrm rot="5400000">
            <a:off x="685219" y="686382"/>
            <a:ext cx="726299" cy="725137"/>
            <a:chOff x="0" y="0"/>
            <a:chExt cx="6350000" cy="6339840"/>
          </a:xfrm>
          <a:solidFill>
            <a:schemeClr val="accent2">
              <a:lumMod val="75000"/>
            </a:schemeClr>
          </a:solidFill>
        </p:grpSpPr>
        <p:sp>
          <p:nvSpPr>
            <p:cNvPr id="13" name="Freeform 13"/>
            <p:cNvSpPr/>
            <p:nvPr/>
          </p:nvSpPr>
          <p:spPr bwMode="auto"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grpFill/>
            <a:ln>
              <a:solidFill>
                <a:srgbClr val="FF9300"/>
              </a:solidFill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5" name="Group 15"/>
          <p:cNvGrpSpPr/>
          <p:nvPr/>
        </p:nvGrpSpPr>
        <p:grpSpPr bwMode="auto">
          <a:xfrm rot="5400000">
            <a:off x="6978858" y="686382"/>
            <a:ext cx="726299" cy="725137"/>
            <a:chOff x="0" y="0"/>
            <a:chExt cx="6350000" cy="6339840"/>
          </a:xfrm>
        </p:grpSpPr>
        <p:sp>
          <p:nvSpPr>
            <p:cNvPr id="16" name="Freeform 16"/>
            <p:cNvSpPr/>
            <p:nvPr/>
          </p:nvSpPr>
          <p:spPr bwMode="auto"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8341D92-083D-3FDC-57FC-C67D7A8533FC}"/>
              </a:ext>
            </a:extLst>
          </p:cNvPr>
          <p:cNvSpPr/>
          <p:nvPr/>
        </p:nvSpPr>
        <p:spPr>
          <a:xfrm>
            <a:off x="685800" y="685800"/>
            <a:ext cx="725137" cy="726300"/>
          </a:xfrm>
          <a:prstGeom prst="rect">
            <a:avLst/>
          </a:prstGeom>
          <a:solidFill>
            <a:srgbClr val="FF7A15"/>
          </a:solidFill>
          <a:ln>
            <a:solidFill>
              <a:srgbClr val="FF7A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Треугольник 9">
            <a:extLst>
              <a:ext uri="{FF2B5EF4-FFF2-40B4-BE49-F238E27FC236}">
                <a16:creationId xmlns:a16="http://schemas.microsoft.com/office/drawing/2014/main" id="{AB01385D-7ECD-C17D-3274-5F6A4CBE0EE2}"/>
              </a:ext>
            </a:extLst>
          </p:cNvPr>
          <p:cNvSpPr/>
          <p:nvPr/>
        </p:nvSpPr>
        <p:spPr>
          <a:xfrm>
            <a:off x="685800" y="685801"/>
            <a:ext cx="1404257" cy="726300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 bwMode="auto">
          <a:xfrm>
            <a:off x="2071232" y="2727977"/>
            <a:ext cx="8495168" cy="765376"/>
            <a:chOff x="-1" y="-19051"/>
            <a:chExt cx="6931058" cy="1530751"/>
          </a:xfrm>
        </p:grpSpPr>
        <p:sp>
          <p:nvSpPr>
            <p:cNvPr id="6" name="TextBox 6"/>
            <p:cNvSpPr txBox="1"/>
            <p:nvPr/>
          </p:nvSpPr>
          <p:spPr bwMode="auto">
            <a:xfrm>
              <a:off x="0" y="-19051"/>
              <a:ext cx="6931057" cy="117698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88"/>
                </a:lnSpc>
                <a:spcBef>
                  <a:spcPts val="0"/>
                </a:spcBef>
                <a:defRPr/>
              </a:pPr>
              <a:r>
                <a:rPr lang="ru-RU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Описание процесса вместо результата 21,9% </a:t>
              </a:r>
              <a:endParaRPr lang="en-US"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TextBox 7"/>
            <p:cNvSpPr txBox="1"/>
            <p:nvPr/>
          </p:nvSpPr>
          <p:spPr bwMode="auto">
            <a:xfrm>
              <a:off x="-1" y="1030030"/>
              <a:ext cx="6931057" cy="48167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  <a:defRPr/>
              </a:pPr>
              <a:endParaRPr lang="en-US" sz="20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10"/>
          <p:cNvGrpSpPr/>
          <p:nvPr/>
        </p:nvGrpSpPr>
        <p:grpSpPr bwMode="auto">
          <a:xfrm>
            <a:off x="2071232" y="3557015"/>
            <a:ext cx="5576320" cy="753304"/>
            <a:chOff x="-1" y="-28575"/>
            <a:chExt cx="6931058" cy="1506609"/>
          </a:xfrm>
        </p:grpSpPr>
        <p:sp>
          <p:nvSpPr>
            <p:cNvPr id="11" name="TextBox 11"/>
            <p:cNvSpPr txBox="1"/>
            <p:nvPr/>
          </p:nvSpPr>
          <p:spPr bwMode="auto">
            <a:xfrm>
              <a:off x="0" y="-28575"/>
              <a:ext cx="6931057" cy="612732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88"/>
                </a:lnSpc>
                <a:spcBef>
                  <a:spcPts val="0"/>
                </a:spcBef>
                <a:defRPr/>
              </a:pPr>
              <a:r>
                <a:rPr lang="ru-RU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Неизмеримость 6,9% </a:t>
              </a:r>
              <a:endParaRPr lang="en-US"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2"/>
            <p:cNvSpPr txBox="1"/>
            <p:nvPr/>
          </p:nvSpPr>
          <p:spPr bwMode="auto">
            <a:xfrm>
              <a:off x="-1" y="996364"/>
              <a:ext cx="6931057" cy="48167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  <a:defRPr/>
              </a:pPr>
              <a:endParaRPr lang="en-US" sz="20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3"/>
          <p:cNvGrpSpPr/>
          <p:nvPr/>
        </p:nvGrpSpPr>
        <p:grpSpPr bwMode="auto">
          <a:xfrm>
            <a:off x="1125058" y="1751375"/>
            <a:ext cx="540000" cy="540000"/>
            <a:chOff x="0" y="0"/>
            <a:chExt cx="6350000" cy="6350000"/>
          </a:xfrm>
          <a:solidFill>
            <a:srgbClr val="FF7A15"/>
          </a:solidFill>
        </p:grpSpPr>
        <p:sp>
          <p:nvSpPr>
            <p:cNvPr id="14" name="Freeform 14"/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5" name="Group 15"/>
          <p:cNvGrpSpPr/>
          <p:nvPr/>
        </p:nvGrpSpPr>
        <p:grpSpPr bwMode="auto">
          <a:xfrm>
            <a:off x="2071233" y="1906417"/>
            <a:ext cx="5576319" cy="769916"/>
            <a:chOff x="0" y="-19051"/>
            <a:chExt cx="6931057" cy="1539833"/>
          </a:xfrm>
        </p:grpSpPr>
        <p:sp>
          <p:nvSpPr>
            <p:cNvPr id="16" name="TextBox 16"/>
            <p:cNvSpPr txBox="1"/>
            <p:nvPr/>
          </p:nvSpPr>
          <p:spPr bwMode="auto">
            <a:xfrm>
              <a:off x="0" y="-19051"/>
              <a:ext cx="6931057" cy="63196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53"/>
                </a:lnSpc>
                <a:spcBef>
                  <a:spcPts val="0"/>
                </a:spcBef>
                <a:defRPr/>
              </a:pPr>
              <a:r>
                <a:rPr lang="ru-RU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Отсутствие конкретики  51,8%</a:t>
              </a:r>
              <a:endParaRPr lang="en-US"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17"/>
            <p:cNvSpPr txBox="1"/>
            <p:nvPr/>
          </p:nvSpPr>
          <p:spPr bwMode="auto">
            <a:xfrm>
              <a:off x="0" y="1039112"/>
              <a:ext cx="6931057" cy="48167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  <a:defRPr/>
              </a:pPr>
              <a:endParaRPr lang="en-US" sz="20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 bwMode="auto">
          <a:xfrm>
            <a:off x="981944" y="441325"/>
            <a:ext cx="324915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5000" b="1">
                <a:latin typeface="Fira Sans rev=1"/>
              </a:rPr>
              <a:t>Ошибки  </a:t>
            </a:r>
            <a:endParaRPr/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2F3EE676-AA83-D767-31BA-CC708EBB22F6}"/>
              </a:ext>
            </a:extLst>
          </p:cNvPr>
          <p:cNvGrpSpPr/>
          <p:nvPr/>
        </p:nvGrpSpPr>
        <p:grpSpPr bwMode="auto">
          <a:xfrm>
            <a:off x="1126263" y="2570665"/>
            <a:ext cx="540000" cy="540000"/>
            <a:chOff x="0" y="0"/>
            <a:chExt cx="6350000" cy="6350000"/>
          </a:xfrm>
          <a:solidFill>
            <a:srgbClr val="FF7A15"/>
          </a:solidFill>
        </p:grpSpPr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1FC646A-7B56-50CC-9BF6-58DB905ECA27}"/>
                </a:ext>
              </a:extLst>
            </p:cNvPr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325E5820-0FD7-201C-5C67-9B112D6A882D}"/>
              </a:ext>
            </a:extLst>
          </p:cNvPr>
          <p:cNvGrpSpPr/>
          <p:nvPr/>
        </p:nvGrpSpPr>
        <p:grpSpPr bwMode="auto">
          <a:xfrm>
            <a:off x="1133139" y="3391019"/>
            <a:ext cx="540000" cy="540000"/>
            <a:chOff x="0" y="0"/>
            <a:chExt cx="6350000" cy="6350000"/>
          </a:xfrm>
          <a:solidFill>
            <a:srgbClr val="FF7A15"/>
          </a:solidFill>
        </p:grpSpPr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E36002FC-892B-D20A-83C7-6B244C3F37DE}"/>
                </a:ext>
              </a:extLst>
            </p:cNvPr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C1B5BDFD-2DC1-7595-6A2B-1CB2A044BB17}"/>
              </a:ext>
            </a:extLst>
          </p:cNvPr>
          <p:cNvGrpSpPr/>
          <p:nvPr/>
        </p:nvGrpSpPr>
        <p:grpSpPr bwMode="auto">
          <a:xfrm>
            <a:off x="1126263" y="4210309"/>
            <a:ext cx="540000" cy="540000"/>
            <a:chOff x="0" y="0"/>
            <a:chExt cx="6350000" cy="6350000"/>
          </a:xfrm>
          <a:solidFill>
            <a:srgbClr val="FF7A15"/>
          </a:solidFill>
        </p:grpSpPr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5877E5FD-581D-82D9-D7A1-90C16328DDF1}"/>
                </a:ext>
              </a:extLst>
            </p:cNvPr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27" name="Group 13">
            <a:extLst>
              <a:ext uri="{FF2B5EF4-FFF2-40B4-BE49-F238E27FC236}">
                <a16:creationId xmlns:a16="http://schemas.microsoft.com/office/drawing/2014/main" id="{D21689FC-5876-8B1E-991C-A021BFFE2B86}"/>
              </a:ext>
            </a:extLst>
          </p:cNvPr>
          <p:cNvGrpSpPr/>
          <p:nvPr/>
        </p:nvGrpSpPr>
        <p:grpSpPr bwMode="auto">
          <a:xfrm>
            <a:off x="1131934" y="5029599"/>
            <a:ext cx="540000" cy="540000"/>
            <a:chOff x="0" y="0"/>
            <a:chExt cx="6350000" cy="6350000"/>
          </a:xfrm>
          <a:solidFill>
            <a:srgbClr val="FF7A15"/>
          </a:solidFill>
        </p:grpSpPr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D15B4A33-EDC9-74C6-840F-1E9856B66C6D}"/>
                </a:ext>
              </a:extLst>
            </p:cNvPr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29" name="Group 13">
            <a:extLst>
              <a:ext uri="{FF2B5EF4-FFF2-40B4-BE49-F238E27FC236}">
                <a16:creationId xmlns:a16="http://schemas.microsoft.com/office/drawing/2014/main" id="{DDD6184D-C67D-F02E-0976-E0225EF23FE6}"/>
              </a:ext>
            </a:extLst>
          </p:cNvPr>
          <p:cNvGrpSpPr/>
          <p:nvPr/>
        </p:nvGrpSpPr>
        <p:grpSpPr bwMode="auto">
          <a:xfrm>
            <a:off x="1123853" y="5848889"/>
            <a:ext cx="540000" cy="540000"/>
            <a:chOff x="0" y="0"/>
            <a:chExt cx="6350000" cy="6350000"/>
          </a:xfrm>
          <a:solidFill>
            <a:srgbClr val="FF7A15"/>
          </a:solidFill>
        </p:grpSpPr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D2017FE3-698A-59B2-DC59-496E3FFEE771}"/>
                </a:ext>
              </a:extLst>
            </p:cNvPr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31" name="Group 5">
            <a:extLst>
              <a:ext uri="{FF2B5EF4-FFF2-40B4-BE49-F238E27FC236}">
                <a16:creationId xmlns:a16="http://schemas.microsoft.com/office/drawing/2014/main" id="{C6C8916E-B55E-46DF-FBD4-7273397557E8}"/>
              </a:ext>
            </a:extLst>
          </p:cNvPr>
          <p:cNvGrpSpPr/>
          <p:nvPr/>
        </p:nvGrpSpPr>
        <p:grpSpPr bwMode="auto">
          <a:xfrm>
            <a:off x="2071230" y="5228305"/>
            <a:ext cx="5576320" cy="765375"/>
            <a:chOff x="-1" y="-19051"/>
            <a:chExt cx="6931058" cy="1530750"/>
          </a:xfrm>
        </p:grpSpPr>
        <p:sp>
          <p:nvSpPr>
            <p:cNvPr id="32" name="TextBox 6">
              <a:extLst>
                <a:ext uri="{FF2B5EF4-FFF2-40B4-BE49-F238E27FC236}">
                  <a16:creationId xmlns:a16="http://schemas.microsoft.com/office/drawing/2014/main" id="{B8CBDCE6-A8AC-40D0-DDC2-9A5337EB175E}"/>
                </a:ext>
              </a:extLst>
            </p:cNvPr>
            <p:cNvSpPr txBox="1"/>
            <p:nvPr/>
          </p:nvSpPr>
          <p:spPr bwMode="auto">
            <a:xfrm>
              <a:off x="0" y="-19051"/>
              <a:ext cx="6931057" cy="612732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88"/>
                </a:lnSpc>
                <a:spcBef>
                  <a:spcPts val="0"/>
                </a:spcBef>
                <a:defRPr/>
              </a:pPr>
              <a:r>
                <a:rPr lang="ru-RU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Нереалистичность 2,4% </a:t>
              </a:r>
              <a:endParaRPr lang="en-US"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84FA1825-5F07-1D39-A957-0F23BC1B4F21}"/>
                </a:ext>
              </a:extLst>
            </p:cNvPr>
            <p:cNvSpPr txBox="1"/>
            <p:nvPr/>
          </p:nvSpPr>
          <p:spPr bwMode="auto">
            <a:xfrm>
              <a:off x="-1" y="1030030"/>
              <a:ext cx="6931057" cy="48167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  <a:defRPr/>
              </a:pPr>
              <a:endParaRPr lang="en-US" sz="20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4" name="Group 10">
            <a:extLst>
              <a:ext uri="{FF2B5EF4-FFF2-40B4-BE49-F238E27FC236}">
                <a16:creationId xmlns:a16="http://schemas.microsoft.com/office/drawing/2014/main" id="{C547BCA1-A9CD-A3FC-0037-A76B5ED3CEFB}"/>
              </a:ext>
            </a:extLst>
          </p:cNvPr>
          <p:cNvGrpSpPr/>
          <p:nvPr/>
        </p:nvGrpSpPr>
        <p:grpSpPr bwMode="auto">
          <a:xfrm>
            <a:off x="2071229" y="6040023"/>
            <a:ext cx="5576320" cy="753304"/>
            <a:chOff x="-1" y="-28575"/>
            <a:chExt cx="6931058" cy="1506609"/>
          </a:xfrm>
        </p:grpSpPr>
        <p:sp>
          <p:nvSpPr>
            <p:cNvPr id="35" name="TextBox 11">
              <a:extLst>
                <a:ext uri="{FF2B5EF4-FFF2-40B4-BE49-F238E27FC236}">
                  <a16:creationId xmlns:a16="http://schemas.microsoft.com/office/drawing/2014/main" id="{0FB62A21-E0E9-4297-9C78-13FE5ED741AB}"/>
                </a:ext>
              </a:extLst>
            </p:cNvPr>
            <p:cNvSpPr txBox="1"/>
            <p:nvPr/>
          </p:nvSpPr>
          <p:spPr bwMode="auto">
            <a:xfrm>
              <a:off x="0" y="-28575"/>
              <a:ext cx="6931057" cy="612732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88"/>
                </a:lnSpc>
                <a:spcBef>
                  <a:spcPts val="0"/>
                </a:spcBef>
                <a:defRPr/>
              </a:pPr>
              <a:r>
                <a:rPr lang="ru-RU" sz="2800">
                  <a:latin typeface="Calibri" panose="020F0502020204030204" pitchFamily="34" charset="0"/>
                  <a:cs typeface="Calibri" panose="020F0502020204030204" pitchFamily="34" charset="0"/>
                </a:rPr>
                <a:t>Неучебная цель 5% </a:t>
              </a:r>
              <a:endParaRPr lang="en-US" sz="2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TextBox 12">
              <a:extLst>
                <a:ext uri="{FF2B5EF4-FFF2-40B4-BE49-F238E27FC236}">
                  <a16:creationId xmlns:a16="http://schemas.microsoft.com/office/drawing/2014/main" id="{34A2F25B-DBAA-ADAB-77AC-9DF603E1F31B}"/>
                </a:ext>
              </a:extLst>
            </p:cNvPr>
            <p:cNvSpPr txBox="1"/>
            <p:nvPr/>
          </p:nvSpPr>
          <p:spPr bwMode="auto">
            <a:xfrm>
              <a:off x="-1" y="996364"/>
              <a:ext cx="6931057" cy="48167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  <a:defRPr/>
              </a:pPr>
              <a:endParaRPr lang="en-US" sz="20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7" name="Group 15">
            <a:extLst>
              <a:ext uri="{FF2B5EF4-FFF2-40B4-BE49-F238E27FC236}">
                <a16:creationId xmlns:a16="http://schemas.microsoft.com/office/drawing/2014/main" id="{04BD1411-29AB-608E-F807-2F61FDB6D0C2}"/>
              </a:ext>
            </a:extLst>
          </p:cNvPr>
          <p:cNvGrpSpPr/>
          <p:nvPr/>
        </p:nvGrpSpPr>
        <p:grpSpPr bwMode="auto">
          <a:xfrm>
            <a:off x="2071231" y="4413002"/>
            <a:ext cx="5576319" cy="769916"/>
            <a:chOff x="0" y="-19051"/>
            <a:chExt cx="6931057" cy="1539833"/>
          </a:xfrm>
        </p:grpSpPr>
        <p:sp>
          <p:nvSpPr>
            <p:cNvPr id="38" name="TextBox 16">
              <a:extLst>
                <a:ext uri="{FF2B5EF4-FFF2-40B4-BE49-F238E27FC236}">
                  <a16:creationId xmlns:a16="http://schemas.microsoft.com/office/drawing/2014/main" id="{50699DBC-0D31-87AE-DA55-FFE8316959F8}"/>
                </a:ext>
              </a:extLst>
            </p:cNvPr>
            <p:cNvSpPr txBox="1"/>
            <p:nvPr/>
          </p:nvSpPr>
          <p:spPr bwMode="auto">
            <a:xfrm>
              <a:off x="0" y="-19051"/>
              <a:ext cx="6931057" cy="1221873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53"/>
                </a:lnSpc>
                <a:spcBef>
                  <a:spcPts val="0"/>
                </a:spcBef>
                <a:defRPr/>
              </a:pPr>
              <a:r>
                <a:rPr lang="ru-RU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Некорректность 6,1%</a:t>
              </a:r>
              <a:endParaRPr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>
                <a:lnSpc>
                  <a:spcPts val="2253"/>
                </a:lnSpc>
                <a:spcBef>
                  <a:spcPts val="0"/>
                </a:spcBef>
                <a:defRPr/>
              </a:pPr>
              <a:r>
                <a:rPr lang="ru-RU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en-US"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TextBox 17">
              <a:extLst>
                <a:ext uri="{FF2B5EF4-FFF2-40B4-BE49-F238E27FC236}">
                  <a16:creationId xmlns:a16="http://schemas.microsoft.com/office/drawing/2014/main" id="{FF04B073-4901-FCE6-C127-3B7C9DD4E4F4}"/>
                </a:ext>
              </a:extLst>
            </p:cNvPr>
            <p:cNvSpPr txBox="1"/>
            <p:nvPr/>
          </p:nvSpPr>
          <p:spPr bwMode="auto">
            <a:xfrm>
              <a:off x="0" y="1039112"/>
              <a:ext cx="6931057" cy="48167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  <a:defRPr/>
              </a:pPr>
              <a:endParaRPr lang="en-US" sz="20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 bwMode="auto">
          <a:xfrm>
            <a:off x="981944" y="1525390"/>
            <a:ext cx="1062632" cy="1050200"/>
            <a:chOff x="0" y="0"/>
            <a:chExt cx="6350000" cy="6350000"/>
          </a:xfrm>
          <a:solidFill>
            <a:srgbClr val="FF7A15"/>
          </a:solidFill>
        </p:grpSpPr>
        <p:sp>
          <p:nvSpPr>
            <p:cNvPr id="14" name="Freeform 14"/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5" name="Group 15"/>
          <p:cNvGrpSpPr/>
          <p:nvPr/>
        </p:nvGrpSpPr>
        <p:grpSpPr bwMode="auto">
          <a:xfrm>
            <a:off x="2561884" y="1680318"/>
            <a:ext cx="8952783" cy="3999583"/>
            <a:chOff x="0" y="-19051"/>
            <a:chExt cx="6931057" cy="7999174"/>
          </a:xfrm>
        </p:grpSpPr>
        <p:sp>
          <p:nvSpPr>
            <p:cNvPr id="16" name="TextBox 16"/>
            <p:cNvSpPr txBox="1"/>
            <p:nvPr/>
          </p:nvSpPr>
          <p:spPr bwMode="auto">
            <a:xfrm>
              <a:off x="0" y="-19051"/>
              <a:ext cx="6931057" cy="631969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53"/>
                </a:lnSpc>
                <a:spcBef>
                  <a:spcPts val="0"/>
                </a:spcBef>
                <a:defRPr/>
              </a:pPr>
              <a:r>
                <a:rPr lang="ru-RU" sz="2800" b="1"/>
                <a:t>Отсутствие конкретики  51,8% </a:t>
              </a:r>
              <a:endParaRPr lang="en-US" sz="2800" b="1"/>
            </a:p>
          </p:txBody>
        </p:sp>
        <p:sp>
          <p:nvSpPr>
            <p:cNvPr id="17" name="TextBox 17"/>
            <p:cNvSpPr txBox="1"/>
            <p:nvPr/>
          </p:nvSpPr>
          <p:spPr bwMode="auto">
            <a:xfrm>
              <a:off x="0" y="1039112"/>
              <a:ext cx="6931057" cy="6941011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marL="342900" lvl="0" indent="-342900">
                <a:lnSpc>
                  <a:spcPct val="106000"/>
                </a:lnSpc>
                <a:buFont typeface="Arial"/>
                <a:buChar char="●"/>
                <a:defRPr/>
              </a:pPr>
              <a:r>
                <a:rPr lang="ru-RU" dirty="0">
                  <a:ea typeface="Times New Roman"/>
                </a:rPr>
                <a:t>С</a:t>
              </a:r>
              <a:r>
                <a:rPr lang="ru-RU" sz="1800" u="none" strike="noStrike" dirty="0">
                  <a:ea typeface="Times New Roman"/>
                </a:rPr>
                <a:t>формировать знания и умения по привлечению и развитию корпоративных клиентов</a:t>
              </a:r>
              <a:endParaRPr lang="ru-RU" sz="1800" u="none" strike="noStrike" dirty="0">
                <a:ea typeface="Arial"/>
              </a:endParaRPr>
            </a:p>
            <a:p>
              <a:pPr marL="342900" lvl="0" indent="-342900">
                <a:lnSpc>
                  <a:spcPct val="106000"/>
                </a:lnSpc>
                <a:buFont typeface="Arial"/>
                <a:buChar char="●"/>
                <a:defRPr/>
              </a:pPr>
              <a:r>
                <a:rPr lang="ru-RU" sz="1800" u="none" strike="noStrike" dirty="0">
                  <a:ea typeface="Times New Roman"/>
                </a:rPr>
                <a:t>Руководители знают каналы и способы привлечения новых клиентов</a:t>
              </a:r>
              <a:endParaRPr lang="ru-RU" sz="1800" u="none" strike="noStrike" dirty="0">
                <a:ea typeface="Arial"/>
              </a:endParaRPr>
            </a:p>
            <a:p>
              <a:pPr marL="342900" lvl="0" indent="-342900">
                <a:lnSpc>
                  <a:spcPct val="106000"/>
                </a:lnSpc>
                <a:buFont typeface="Arial"/>
                <a:buChar char="●"/>
                <a:defRPr/>
              </a:pPr>
              <a:r>
                <a:rPr lang="ru-RU" sz="1800" u="none" strike="noStrike" dirty="0">
                  <a:ea typeface="Times New Roman"/>
                </a:rPr>
                <a:t>Участники знают основы продвижения продукции. Могут запускать рекламные кампании </a:t>
              </a:r>
              <a:endParaRPr lang="ru-RU" dirty="0">
                <a:ea typeface="Times New Roman"/>
              </a:endParaRPr>
            </a:p>
            <a:p>
              <a:pPr marL="342900" lvl="0" indent="-342900">
                <a:lnSpc>
                  <a:spcPct val="106000"/>
                </a:lnSpc>
                <a:buFont typeface="Arial"/>
                <a:buChar char="●"/>
                <a:defRPr/>
              </a:pPr>
              <a:r>
                <a:rPr lang="ru-RU" sz="1800" u="none" strike="noStrike" dirty="0">
                  <a:ea typeface="Times New Roman"/>
                </a:rPr>
                <a:t>Свободное владение материалом о продукте и понимание форм его применения в работе</a:t>
              </a:r>
              <a:endParaRPr lang="ru-RU" sz="1800" u="none" strike="noStrike" dirty="0">
                <a:ea typeface="Arial"/>
              </a:endParaRPr>
            </a:p>
            <a:p>
              <a:pPr marL="342900" lvl="0" indent="-342900">
                <a:lnSpc>
                  <a:spcPct val="106000"/>
                </a:lnSpc>
                <a:buFont typeface="Arial"/>
                <a:buChar char="●"/>
                <a:defRPr/>
              </a:pPr>
              <a:r>
                <a:rPr lang="ru-RU" sz="1800" u="none" strike="noStrike" dirty="0">
                  <a:ea typeface="Times New Roman"/>
                </a:rPr>
                <a:t>Сотрудники знают о заболеваниях животных, причинах и способах лечения</a:t>
              </a:r>
              <a:endParaRPr lang="ru-RU" sz="1800" u="none" strike="noStrike" dirty="0">
                <a:ea typeface="Arial"/>
              </a:endParaRPr>
            </a:p>
            <a:p>
              <a:pPr marL="342900" lvl="0" indent="-342900">
                <a:lnSpc>
                  <a:spcPct val="106000"/>
                </a:lnSpc>
                <a:buFont typeface="Arial"/>
                <a:buChar char="●"/>
                <a:defRPr/>
              </a:pPr>
              <a:r>
                <a:rPr lang="ru-RU" dirty="0">
                  <a:ea typeface="Times New Roman"/>
                </a:rPr>
                <a:t>И</a:t>
              </a:r>
              <a:r>
                <a:rPr lang="ru-RU" sz="1800" u="none" strike="noStrike" dirty="0">
                  <a:ea typeface="Times New Roman"/>
                </a:rPr>
                <a:t>зучить общие принципы работы магазина</a:t>
              </a:r>
              <a:endParaRPr lang="ru-RU" sz="1800" u="none" strike="noStrike" dirty="0">
                <a:ea typeface="Arial"/>
              </a:endParaRPr>
            </a:p>
            <a:p>
              <a:pPr marL="342900" lvl="0" indent="-342900">
                <a:lnSpc>
                  <a:spcPct val="106000"/>
                </a:lnSpc>
                <a:buFont typeface="Arial"/>
                <a:buChar char="●"/>
                <a:defRPr/>
              </a:pPr>
              <a:r>
                <a:rPr lang="ru-RU" dirty="0">
                  <a:ea typeface="Times New Roman"/>
                </a:rPr>
                <a:t>З</a:t>
              </a:r>
              <a:r>
                <a:rPr lang="ru-RU" sz="1800" u="none" strike="noStrike" dirty="0">
                  <a:ea typeface="Times New Roman"/>
                </a:rPr>
                <a:t>акрепить полученный результат</a:t>
              </a:r>
              <a:endParaRPr lang="ru-RU" dirty="0">
                <a:ea typeface="Times New Roman"/>
              </a:endParaRPr>
            </a:p>
            <a:p>
              <a:pPr marL="342900" lvl="0" indent="-342900">
                <a:lnSpc>
                  <a:spcPct val="106000"/>
                </a:lnSpc>
                <a:buFont typeface="Arial"/>
                <a:buChar char="●"/>
                <a:defRPr/>
              </a:pPr>
              <a:r>
                <a:rPr lang="ru-RU" dirty="0"/>
                <a:t>Дать новые идеи</a:t>
              </a:r>
              <a:endParaRPr dirty="0"/>
            </a:p>
            <a:p>
              <a:pPr marL="342900" lvl="0" indent="-342900">
                <a:lnSpc>
                  <a:spcPct val="106000"/>
                </a:lnSpc>
                <a:buFont typeface="Arial"/>
                <a:buChar char="●"/>
                <a:defRPr/>
              </a:pPr>
              <a:r>
                <a:rPr lang="ru-RU" dirty="0"/>
                <a:t>Расширение знаний участников</a:t>
              </a:r>
              <a:endParaRPr dirty="0"/>
            </a:p>
            <a:p>
              <a:pPr>
                <a:lnSpc>
                  <a:spcPts val="1820"/>
                </a:lnSpc>
                <a:defRPr/>
              </a:pPr>
              <a:endParaRPr lang="en-US" sz="2000" dirty="0"/>
            </a:p>
          </p:txBody>
        </p:sp>
      </p:grpSp>
      <p:sp>
        <p:nvSpPr>
          <p:cNvPr id="23" name="TextBox 22"/>
          <p:cNvSpPr txBox="1"/>
          <p:nvPr/>
        </p:nvSpPr>
        <p:spPr bwMode="auto">
          <a:xfrm>
            <a:off x="981944" y="441325"/>
            <a:ext cx="324915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5000" b="1">
                <a:latin typeface="Fira Sans rev=1"/>
              </a:rPr>
              <a:t>Ошибки 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 bwMode="auto">
          <a:xfrm>
            <a:off x="981944" y="1525390"/>
            <a:ext cx="1062632" cy="1050200"/>
            <a:chOff x="0" y="0"/>
            <a:chExt cx="6350000" cy="6350000"/>
          </a:xfrm>
          <a:solidFill>
            <a:srgbClr val="FF7A15"/>
          </a:solidFill>
        </p:grpSpPr>
        <p:sp>
          <p:nvSpPr>
            <p:cNvPr id="14" name="Freeform 14"/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5" name="Group 15"/>
          <p:cNvGrpSpPr/>
          <p:nvPr/>
        </p:nvGrpSpPr>
        <p:grpSpPr bwMode="auto">
          <a:xfrm>
            <a:off x="2561884" y="1680318"/>
            <a:ext cx="5576319" cy="769916"/>
            <a:chOff x="0" y="-19051"/>
            <a:chExt cx="6931057" cy="1539833"/>
          </a:xfrm>
        </p:grpSpPr>
        <p:sp>
          <p:nvSpPr>
            <p:cNvPr id="16" name="TextBox 16"/>
            <p:cNvSpPr txBox="1"/>
            <p:nvPr/>
          </p:nvSpPr>
          <p:spPr bwMode="auto">
            <a:xfrm>
              <a:off x="0" y="-19051"/>
              <a:ext cx="6931057" cy="63196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88"/>
                </a:lnSpc>
                <a:spcBef>
                  <a:spcPts val="0"/>
                </a:spcBef>
                <a:defRPr/>
              </a:pPr>
              <a:r>
                <a:rPr lang="ru-RU" sz="2800" b="1"/>
                <a:t>Описание процесса 21,9% </a:t>
              </a:r>
              <a:endParaRPr lang="en-US" sz="2800" b="1"/>
            </a:p>
          </p:txBody>
        </p:sp>
        <p:sp>
          <p:nvSpPr>
            <p:cNvPr id="17" name="TextBox 17"/>
            <p:cNvSpPr txBox="1"/>
            <p:nvPr/>
          </p:nvSpPr>
          <p:spPr bwMode="auto">
            <a:xfrm>
              <a:off x="0" y="1039112"/>
              <a:ext cx="6931057" cy="48167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  <a:defRPr/>
              </a:pPr>
              <a:endParaRPr lang="en-US" sz="2000"/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503941" y="3028014"/>
            <a:ext cx="512197" cy="48798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 bwMode="auto">
          <a:xfrm>
            <a:off x="981944" y="441325"/>
            <a:ext cx="324915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5000" b="1">
                <a:latin typeface="Fira Sans rev=1"/>
              </a:rPr>
              <a:t>Ошибки  </a:t>
            </a:r>
            <a:endParaRPr/>
          </a:p>
        </p:txBody>
      </p:sp>
      <p:sp>
        <p:nvSpPr>
          <p:cNvPr id="2" name="TextBox 17"/>
          <p:cNvSpPr txBox="1"/>
          <p:nvPr/>
        </p:nvSpPr>
        <p:spPr bwMode="auto">
          <a:xfrm>
            <a:off x="2561884" y="2209399"/>
            <a:ext cx="8952783" cy="2589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Обмен участников сложными кейсами в работе с мотивацией и вариантами их решений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изучить структуру выступления; составить несколько вариантов самопрезентации, отработать техники управления вниманием аудитории, потренироваться в техниках работы с вопросами и возражениями аудитории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подробно рассмотреть темы планирование, организация, мотивация и контроль; отработать новые техники по каждому направлению и повторить базовые.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развитие навыка эмпатии, разбор показателя NPS, анализ примеров </a:t>
            </a:r>
            <a:r>
              <a:rPr lang="ru-RU" sz="1800" u="none" strike="noStrike" dirty="0" err="1">
                <a:ea typeface="Times New Roman"/>
              </a:rPr>
              <a:t>wow</a:t>
            </a:r>
            <a:r>
              <a:rPr lang="ru-RU" sz="1800" u="none" strike="noStrike" dirty="0">
                <a:ea typeface="Times New Roman"/>
              </a:rPr>
              <a:t>-сервиса</a:t>
            </a:r>
            <a:endParaRPr lang="ru-RU" sz="1800" u="none" strike="noStrike" dirty="0">
              <a:ea typeface="Arial"/>
            </a:endParaRPr>
          </a:p>
          <a:p>
            <a:pPr>
              <a:lnSpc>
                <a:spcPts val="1820"/>
              </a:lnSpc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 bwMode="auto">
          <a:xfrm>
            <a:off x="981944" y="1525390"/>
            <a:ext cx="1062632" cy="1050200"/>
            <a:chOff x="0" y="0"/>
            <a:chExt cx="6350000" cy="6350000"/>
          </a:xfrm>
          <a:solidFill>
            <a:srgbClr val="FF7A15"/>
          </a:solidFill>
        </p:grpSpPr>
        <p:sp>
          <p:nvSpPr>
            <p:cNvPr id="14" name="Freeform 14"/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5" name="Group 15"/>
          <p:cNvGrpSpPr/>
          <p:nvPr/>
        </p:nvGrpSpPr>
        <p:grpSpPr bwMode="auto">
          <a:xfrm>
            <a:off x="2561884" y="1680318"/>
            <a:ext cx="5576319" cy="769916"/>
            <a:chOff x="0" y="-19051"/>
            <a:chExt cx="6931057" cy="1539833"/>
          </a:xfrm>
        </p:grpSpPr>
        <p:sp>
          <p:nvSpPr>
            <p:cNvPr id="16" name="TextBox 16"/>
            <p:cNvSpPr txBox="1"/>
            <p:nvPr/>
          </p:nvSpPr>
          <p:spPr bwMode="auto">
            <a:xfrm>
              <a:off x="0" y="-19051"/>
              <a:ext cx="6931057" cy="63196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88"/>
                </a:lnSpc>
                <a:spcBef>
                  <a:spcPts val="0"/>
                </a:spcBef>
                <a:defRPr/>
              </a:pPr>
              <a:r>
                <a:rPr lang="ru-RU" sz="2800" b="1"/>
                <a:t>Неизмеримость 6,9%</a:t>
              </a:r>
              <a:r>
                <a:rPr lang="ru-RU" sz="2800"/>
                <a:t> </a:t>
              </a:r>
              <a:endParaRPr lang="en-US" sz="2800" b="1"/>
            </a:p>
          </p:txBody>
        </p:sp>
        <p:sp>
          <p:nvSpPr>
            <p:cNvPr id="17" name="TextBox 17"/>
            <p:cNvSpPr txBox="1"/>
            <p:nvPr/>
          </p:nvSpPr>
          <p:spPr bwMode="auto">
            <a:xfrm>
              <a:off x="0" y="1039112"/>
              <a:ext cx="6931057" cy="48167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  <a:defRPr/>
              </a:pPr>
              <a:endParaRPr lang="en-US" sz="2000"/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503941" y="3028014"/>
            <a:ext cx="512197" cy="48798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 bwMode="auto">
          <a:xfrm>
            <a:off x="981944" y="441325"/>
            <a:ext cx="324915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5000" b="1">
                <a:latin typeface="Fira Sans rev=1"/>
              </a:rPr>
              <a:t>Ошибки  </a:t>
            </a:r>
            <a:endParaRPr/>
          </a:p>
        </p:txBody>
      </p:sp>
      <p:sp>
        <p:nvSpPr>
          <p:cNvPr id="2" name="TextBox 17"/>
          <p:cNvSpPr txBox="1"/>
          <p:nvPr/>
        </p:nvSpPr>
        <p:spPr bwMode="auto">
          <a:xfrm>
            <a:off x="2561884" y="2209399"/>
            <a:ext cx="8952783" cy="2105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Участники понимают разницу понятий мотивация, стимуляция и вовлеченность.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Участники понимают, какие практические инструменты будут применять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Участники понимают, как работать с клиентами в зависимости от типа их потребностей.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Понимание принципов формирования ассортимента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осознать основные принципы и отличия стратегического и тактического планирования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получить полезные связи, знакомства</a:t>
            </a:r>
            <a:endParaRPr lang="ru-RU" sz="1800" u="none" strike="noStrike" dirty="0">
              <a:ea typeface="Arial"/>
            </a:endParaRPr>
          </a:p>
          <a:p>
            <a:pPr>
              <a:lnSpc>
                <a:spcPts val="1820"/>
              </a:lnSpc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 bwMode="auto">
          <a:xfrm>
            <a:off x="981944" y="1525390"/>
            <a:ext cx="1062632" cy="1050200"/>
            <a:chOff x="0" y="0"/>
            <a:chExt cx="6350000" cy="6350000"/>
          </a:xfrm>
          <a:solidFill>
            <a:srgbClr val="FF7A15"/>
          </a:solidFill>
        </p:grpSpPr>
        <p:sp>
          <p:nvSpPr>
            <p:cNvPr id="14" name="Freeform 14"/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5" name="Group 15"/>
          <p:cNvGrpSpPr/>
          <p:nvPr/>
        </p:nvGrpSpPr>
        <p:grpSpPr bwMode="auto">
          <a:xfrm>
            <a:off x="2561884" y="1680318"/>
            <a:ext cx="5576319" cy="769916"/>
            <a:chOff x="0" y="-19051"/>
            <a:chExt cx="6931057" cy="1539833"/>
          </a:xfrm>
        </p:grpSpPr>
        <p:sp>
          <p:nvSpPr>
            <p:cNvPr id="16" name="TextBox 16"/>
            <p:cNvSpPr txBox="1"/>
            <p:nvPr/>
          </p:nvSpPr>
          <p:spPr bwMode="auto">
            <a:xfrm>
              <a:off x="0" y="-19051"/>
              <a:ext cx="6931057" cy="63196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53"/>
                </a:lnSpc>
                <a:spcBef>
                  <a:spcPts val="0"/>
                </a:spcBef>
                <a:defRPr/>
              </a:pPr>
              <a:r>
                <a:rPr lang="ru-RU" sz="2800" b="1"/>
                <a:t>Некорректность 6,1%</a:t>
              </a:r>
              <a:endParaRPr/>
            </a:p>
          </p:txBody>
        </p:sp>
        <p:sp>
          <p:nvSpPr>
            <p:cNvPr id="17" name="TextBox 17"/>
            <p:cNvSpPr txBox="1"/>
            <p:nvPr/>
          </p:nvSpPr>
          <p:spPr bwMode="auto">
            <a:xfrm>
              <a:off x="0" y="1039112"/>
              <a:ext cx="6931057" cy="48167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  <a:defRPr/>
              </a:pPr>
              <a:endParaRPr lang="en-US" sz="2000"/>
            </a:p>
          </p:txBody>
        </p:sp>
      </p:grpSp>
      <p:sp>
        <p:nvSpPr>
          <p:cNvPr id="23" name="TextBox 22"/>
          <p:cNvSpPr txBox="1"/>
          <p:nvPr/>
        </p:nvSpPr>
        <p:spPr bwMode="auto">
          <a:xfrm>
            <a:off x="981944" y="441325"/>
            <a:ext cx="324915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5000" b="1">
                <a:latin typeface="Fira Sans rev=1"/>
              </a:rPr>
              <a:t>Ошибки  </a:t>
            </a:r>
            <a:endParaRPr/>
          </a:p>
        </p:txBody>
      </p:sp>
      <p:sp>
        <p:nvSpPr>
          <p:cNvPr id="2" name="TextBox 17"/>
          <p:cNvSpPr txBox="1"/>
          <p:nvPr/>
        </p:nvSpPr>
        <p:spPr bwMode="auto">
          <a:xfrm>
            <a:off x="2606519" y="2227141"/>
            <a:ext cx="8952783" cy="3503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Руководитель успешно руководит </a:t>
            </a:r>
            <a:r>
              <a:rPr lang="ru-RU" sz="1800" u="none" strike="noStrike" dirty="0" err="1">
                <a:ea typeface="Times New Roman"/>
              </a:rPr>
              <a:t>подответственными</a:t>
            </a:r>
            <a:r>
              <a:rPr lang="ru-RU" sz="1800" u="none" strike="noStrike" dirty="0">
                <a:ea typeface="Times New Roman"/>
              </a:rPr>
              <a:t> магазинами, развивает сеть и предпринимает конкретные качественные действия для финансового роста сети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предоставить необходимые навыки для построения и поддержания прочных отношений с клиентами; Дать участникам навык применения…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сотрудник сохраняет экспертную модель поведения в различных ситуациях со статусными клиентами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Сформированы первичные клиентские пути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Высокий уровень выраженности внутрикорпоративной культуры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Участники знают о концепции </a:t>
            </a:r>
            <a:r>
              <a:rPr lang="ru-RU" sz="1800" u="none" strike="noStrike" dirty="0" err="1">
                <a:ea typeface="Times New Roman"/>
              </a:rPr>
              <a:t>трансактного</a:t>
            </a:r>
            <a:r>
              <a:rPr lang="ru-RU" sz="1800" u="none" strike="noStrike" dirty="0">
                <a:ea typeface="Times New Roman"/>
              </a:rPr>
              <a:t> анализа Э. Берна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Участники знакомы с 4 правилами бесконфликтного общения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Участники владеют онлайн-доской для работы на тренинге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Погасить групповую динамику</a:t>
            </a:r>
            <a:endParaRPr lang="ru-RU" sz="1800" u="none" strike="noStrike" dirty="0"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3EA4A-DAA9-FF0B-B3EC-16D4ABC41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право 6">
            <a:extLst>
              <a:ext uri="{FF2B5EF4-FFF2-40B4-BE49-F238E27FC236}">
                <a16:creationId xmlns:a16="http://schemas.microsoft.com/office/drawing/2014/main" id="{304D2F95-36F1-C33D-62C9-DF809BE57679}"/>
              </a:ext>
            </a:extLst>
          </p:cNvPr>
          <p:cNvSpPr/>
          <p:nvPr/>
        </p:nvSpPr>
        <p:spPr>
          <a:xfrm>
            <a:off x="-64419" y="2007956"/>
            <a:ext cx="10010931" cy="3044310"/>
          </a:xfrm>
          <a:prstGeom prst="rightArrow">
            <a:avLst/>
          </a:prstGeom>
          <a:solidFill>
            <a:schemeClr val="bg1"/>
          </a:solidFill>
          <a:ln>
            <a:solidFill>
              <a:srgbClr val="FF9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5E233A-03E8-7E7B-3F7C-0C7F99BBD7DD}"/>
              </a:ext>
            </a:extLst>
          </p:cNvPr>
          <p:cNvSpPr txBox="1"/>
          <p:nvPr/>
        </p:nvSpPr>
        <p:spPr>
          <a:xfrm>
            <a:off x="-205288" y="3228945"/>
            <a:ext cx="2053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Установка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A7ED9F-81F7-9CD3-5065-6DCF9791ACD6}"/>
              </a:ext>
            </a:extLst>
          </p:cNvPr>
          <p:cNvSpPr txBox="1"/>
          <p:nvPr/>
        </p:nvSpPr>
        <p:spPr>
          <a:xfrm>
            <a:off x="1316819" y="3228945"/>
            <a:ext cx="2053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Установка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CFBB5E-DC92-1E2D-586B-23BD5257DA67}"/>
              </a:ext>
            </a:extLst>
          </p:cNvPr>
          <p:cNvSpPr txBox="1"/>
          <p:nvPr/>
        </p:nvSpPr>
        <p:spPr>
          <a:xfrm>
            <a:off x="3058787" y="3228945"/>
            <a:ext cx="2441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Исследовательские семинары </a:t>
            </a:r>
          </a:p>
          <a:p>
            <a:pPr algn="ctr"/>
            <a:r>
              <a:rPr lang="ru-RU" sz="2000" dirty="0"/>
              <a:t>1-7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65E8A6-F4E0-7204-40BB-D24CBFA7B6B9}"/>
              </a:ext>
            </a:extLst>
          </p:cNvPr>
          <p:cNvSpPr txBox="1"/>
          <p:nvPr/>
        </p:nvSpPr>
        <p:spPr>
          <a:xfrm>
            <a:off x="7734988" y="3228945"/>
            <a:ext cx="2211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Защита проекта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DD634F-9FBF-07ED-885A-20087C458368}"/>
              </a:ext>
            </a:extLst>
          </p:cNvPr>
          <p:cNvSpPr txBox="1"/>
          <p:nvPr/>
        </p:nvSpPr>
        <p:spPr>
          <a:xfrm>
            <a:off x="9750912" y="3228945"/>
            <a:ext cx="2441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Проведение эксперимента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733C45-37B9-B960-ADF0-17B73091A5C4}"/>
              </a:ext>
            </a:extLst>
          </p:cNvPr>
          <p:cNvSpPr txBox="1"/>
          <p:nvPr/>
        </p:nvSpPr>
        <p:spPr>
          <a:xfrm>
            <a:off x="215665" y="4655278"/>
            <a:ext cx="1211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05.07.26.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354CEC-A3F1-0DA2-9A22-36BEA3D4C023}"/>
              </a:ext>
            </a:extLst>
          </p:cNvPr>
          <p:cNvSpPr txBox="1"/>
          <p:nvPr/>
        </p:nvSpPr>
        <p:spPr>
          <a:xfrm>
            <a:off x="1889214" y="4643703"/>
            <a:ext cx="1211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11.07.26.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1F1F70-C951-06B6-F4FE-E68A6D9335C2}"/>
              </a:ext>
            </a:extLst>
          </p:cNvPr>
          <p:cNvSpPr txBox="1"/>
          <p:nvPr/>
        </p:nvSpPr>
        <p:spPr>
          <a:xfrm>
            <a:off x="4796641" y="4655278"/>
            <a:ext cx="1679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июль-август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E465DF-26BB-DFF3-000A-F277440BE495}"/>
              </a:ext>
            </a:extLst>
          </p:cNvPr>
          <p:cNvSpPr txBox="1"/>
          <p:nvPr/>
        </p:nvSpPr>
        <p:spPr>
          <a:xfrm>
            <a:off x="8172312" y="4985240"/>
            <a:ext cx="1679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август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E315F9-0990-2387-D51D-C94F765ADF5A}"/>
              </a:ext>
            </a:extLst>
          </p:cNvPr>
          <p:cNvSpPr txBox="1"/>
          <p:nvPr/>
        </p:nvSpPr>
        <p:spPr>
          <a:xfrm>
            <a:off x="10087381" y="4643703"/>
            <a:ext cx="2051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1 семестр 26-27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110BE0-9EA6-8314-A598-EB672A605DC7}"/>
              </a:ext>
            </a:extLst>
          </p:cNvPr>
          <p:cNvSpPr txBox="1"/>
          <p:nvPr/>
        </p:nvSpPr>
        <p:spPr>
          <a:xfrm>
            <a:off x="5488944" y="3228945"/>
            <a:ext cx="240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Дополнительные лекции </a:t>
            </a:r>
          </a:p>
          <a:p>
            <a:pPr algn="ctr"/>
            <a:r>
              <a:rPr lang="ru-RU" sz="2000" dirty="0"/>
              <a:t>1-2</a:t>
            </a:r>
          </a:p>
        </p:txBody>
      </p:sp>
    </p:spTree>
    <p:extLst>
      <p:ext uri="{BB962C8B-B14F-4D97-AF65-F5344CB8AC3E}">
        <p14:creationId xmlns:p14="http://schemas.microsoft.com/office/powerpoint/2010/main" val="2589166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 bwMode="auto">
          <a:xfrm>
            <a:off x="981944" y="1525390"/>
            <a:ext cx="1062632" cy="1050200"/>
            <a:chOff x="0" y="0"/>
            <a:chExt cx="6350000" cy="6350000"/>
          </a:xfrm>
          <a:solidFill>
            <a:srgbClr val="FF7A15"/>
          </a:solidFill>
        </p:grpSpPr>
        <p:sp>
          <p:nvSpPr>
            <p:cNvPr id="14" name="Freeform 14"/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5" name="Group 15"/>
          <p:cNvGrpSpPr/>
          <p:nvPr/>
        </p:nvGrpSpPr>
        <p:grpSpPr bwMode="auto">
          <a:xfrm>
            <a:off x="2561884" y="1680318"/>
            <a:ext cx="5576319" cy="769916"/>
            <a:chOff x="0" y="-19051"/>
            <a:chExt cx="6931057" cy="1539833"/>
          </a:xfrm>
        </p:grpSpPr>
        <p:sp>
          <p:nvSpPr>
            <p:cNvPr id="16" name="TextBox 16"/>
            <p:cNvSpPr txBox="1"/>
            <p:nvPr/>
          </p:nvSpPr>
          <p:spPr bwMode="auto">
            <a:xfrm>
              <a:off x="0" y="-19051"/>
              <a:ext cx="6931057" cy="63196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88"/>
                </a:lnSpc>
                <a:spcBef>
                  <a:spcPts val="0"/>
                </a:spcBef>
                <a:defRPr/>
              </a:pPr>
              <a:r>
                <a:rPr lang="ru-RU" sz="2800" b="1"/>
                <a:t>Нереалистичность 2,4%</a:t>
              </a:r>
              <a:r>
                <a:rPr lang="ru-RU" sz="2800"/>
                <a:t> </a:t>
              </a:r>
              <a:endParaRPr lang="en-US" sz="2800" b="1"/>
            </a:p>
          </p:txBody>
        </p:sp>
        <p:sp>
          <p:nvSpPr>
            <p:cNvPr id="17" name="TextBox 17"/>
            <p:cNvSpPr txBox="1"/>
            <p:nvPr/>
          </p:nvSpPr>
          <p:spPr bwMode="auto">
            <a:xfrm>
              <a:off x="0" y="1039112"/>
              <a:ext cx="6931057" cy="48167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  <a:defRPr/>
              </a:pPr>
              <a:endParaRPr lang="en-US" sz="2000"/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503941" y="3028014"/>
            <a:ext cx="512197" cy="48798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03941" y="4984672"/>
            <a:ext cx="512197" cy="50660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 bwMode="auto">
          <a:xfrm>
            <a:off x="981944" y="441325"/>
            <a:ext cx="324915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5000" b="1">
                <a:latin typeface="Fira Sans rev=1"/>
              </a:rPr>
              <a:t>Ошибки  </a:t>
            </a:r>
            <a:endParaRPr/>
          </a:p>
        </p:txBody>
      </p:sp>
      <p:sp>
        <p:nvSpPr>
          <p:cNvPr id="2" name="TextBox 17"/>
          <p:cNvSpPr txBox="1"/>
          <p:nvPr/>
        </p:nvSpPr>
        <p:spPr bwMode="auto">
          <a:xfrm>
            <a:off x="2561884" y="2209399"/>
            <a:ext cx="8952783" cy="4089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Участники знают специфику компании, знают к кому по каким вопросам можно обратиться, понимают и умеют считать свои KPI, могут рассказать про ассортимент компании и наладить работу гостиницы (за 2 часа)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Сформировать навыки работы с сопротивлением изменениям и различными формами нецелевого поведения при внедрении новых решений /саботаж, имитация/ (одна из 4 задач на 8 часов)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Участники отработали навык работы в </a:t>
            </a:r>
            <a:r>
              <a:rPr lang="ru-RU" sz="1800" u="none" strike="noStrike" dirty="0" err="1">
                <a:ea typeface="Times New Roman"/>
              </a:rPr>
              <a:t>Miro</a:t>
            </a:r>
            <a:r>
              <a:rPr lang="ru-RU" sz="1800" u="none" strike="noStrike" dirty="0">
                <a:ea typeface="Times New Roman"/>
              </a:rPr>
              <a:t>, установлены групповые связи между участниками. (10 минут групповой работы)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Участники умеют применять стандарты, а также умеют проанализировать насколько качественно реализованы стандарты, нужны ли корректирующие действия (25 минут упражнение в аквариуме)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Развить сплоченность внутри групп, сформировать навык совместной деятельности и соревновательный дух, настроить на активность (10 минут групповой работы)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endParaRPr lang="ru-RU" sz="1800" u="none" strike="noStrike" dirty="0">
              <a:ea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 bwMode="auto">
          <a:xfrm>
            <a:off x="981944" y="1525390"/>
            <a:ext cx="1062632" cy="1050200"/>
            <a:chOff x="0" y="0"/>
            <a:chExt cx="6350000" cy="6350000"/>
          </a:xfrm>
          <a:solidFill>
            <a:srgbClr val="FF7A15"/>
          </a:solidFill>
        </p:grpSpPr>
        <p:sp>
          <p:nvSpPr>
            <p:cNvPr id="14" name="Freeform 14"/>
            <p:cNvSpPr/>
            <p:nvPr/>
          </p:nvSpPr>
          <p:spPr bwMode="auto"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5" name="Group 15"/>
          <p:cNvGrpSpPr/>
          <p:nvPr/>
        </p:nvGrpSpPr>
        <p:grpSpPr bwMode="auto">
          <a:xfrm>
            <a:off x="2561884" y="1680318"/>
            <a:ext cx="5576319" cy="769916"/>
            <a:chOff x="0" y="-19051"/>
            <a:chExt cx="6931057" cy="1539833"/>
          </a:xfrm>
        </p:grpSpPr>
        <p:sp>
          <p:nvSpPr>
            <p:cNvPr id="16" name="TextBox 16"/>
            <p:cNvSpPr txBox="1"/>
            <p:nvPr/>
          </p:nvSpPr>
          <p:spPr bwMode="auto">
            <a:xfrm>
              <a:off x="0" y="-19051"/>
              <a:ext cx="6931057" cy="63196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88"/>
                </a:lnSpc>
                <a:spcBef>
                  <a:spcPts val="0"/>
                </a:spcBef>
                <a:defRPr/>
              </a:pPr>
              <a:r>
                <a:rPr lang="ru-RU" sz="2800" b="1" dirty="0" err="1"/>
                <a:t>Неучебная</a:t>
              </a:r>
              <a:r>
                <a:rPr lang="ru-RU" sz="2800" b="1" dirty="0"/>
                <a:t> цель 2,4%</a:t>
              </a:r>
              <a:r>
                <a:rPr lang="ru-RU" sz="2800" dirty="0"/>
                <a:t> </a:t>
              </a:r>
              <a:endParaRPr lang="en-US" sz="2800" b="1" dirty="0"/>
            </a:p>
          </p:txBody>
        </p:sp>
        <p:sp>
          <p:nvSpPr>
            <p:cNvPr id="17" name="TextBox 17"/>
            <p:cNvSpPr txBox="1"/>
            <p:nvPr/>
          </p:nvSpPr>
          <p:spPr bwMode="auto">
            <a:xfrm>
              <a:off x="0" y="1039112"/>
              <a:ext cx="6931057" cy="48167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  <a:defRPr/>
              </a:pPr>
              <a:endParaRPr lang="en-US" sz="2000"/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503941" y="3028014"/>
            <a:ext cx="512197" cy="48798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03941" y="4984672"/>
            <a:ext cx="512197" cy="50660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 bwMode="auto">
          <a:xfrm>
            <a:off x="981944" y="441325"/>
            <a:ext cx="324915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5000" b="1">
                <a:latin typeface="Fira Sans rev=1"/>
              </a:rPr>
              <a:t>Ошибки  </a:t>
            </a:r>
            <a:endParaRPr/>
          </a:p>
        </p:txBody>
      </p:sp>
      <p:sp>
        <p:nvSpPr>
          <p:cNvPr id="2" name="TextBox 17"/>
          <p:cNvSpPr txBox="1"/>
          <p:nvPr/>
        </p:nvSpPr>
        <p:spPr bwMode="auto">
          <a:xfrm>
            <a:off x="2561884" y="2209399"/>
            <a:ext cx="8952783" cy="3804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Оценить знания сотрудников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Руководители видят изменения в уровне вовлеченности сотрудников своего подразделения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провести диагностику усвоения и применения изученных инструментов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Создать развивающую инфраструктуру с единым стандартным набором инструментов по профессиональной подготовке сотрудников в направлениях маркетинг и продажи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sz="1800" u="none" strike="noStrike" dirty="0">
                <a:ea typeface="Times New Roman"/>
              </a:rPr>
              <a:t>Стимулирование кадров в повышении уровня компетентности и мотивация за счет выстраивания карьерного и экспертного треков по уровням компетентности</a:t>
            </a:r>
            <a:endParaRPr dirty="0"/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dirty="0">
                <a:ea typeface="Times New Roman"/>
              </a:rPr>
              <a:t>П</a:t>
            </a:r>
            <a:r>
              <a:rPr lang="ru-RU" sz="1800" u="none" strike="noStrike" dirty="0">
                <a:ea typeface="Times New Roman"/>
              </a:rPr>
              <a:t>ривлечение дополнительного капитала, создание конкурентоспособной среды, увеличение потока клиентов</a:t>
            </a:r>
            <a:endParaRPr lang="ru-RU" sz="1800" u="none" strike="noStrike" dirty="0">
              <a:ea typeface="Arial"/>
            </a:endParaRPr>
          </a:p>
          <a:p>
            <a:pPr marL="342900" lvl="0" indent="-342900">
              <a:lnSpc>
                <a:spcPct val="106000"/>
              </a:lnSpc>
              <a:buFont typeface="Arial"/>
              <a:buChar char="●"/>
              <a:defRPr/>
            </a:pPr>
            <a:r>
              <a:rPr lang="ru-RU" dirty="0">
                <a:ea typeface="Times New Roman"/>
              </a:rPr>
              <a:t>Ф</a:t>
            </a:r>
            <a:r>
              <a:rPr lang="ru-RU" sz="1800" u="none" strike="noStrike" dirty="0">
                <a:ea typeface="Times New Roman"/>
              </a:rPr>
              <a:t>ормирование клиентской базы, целевой аудитории, экономия рекламного бюджета, создание условий по использованию продукта, создание хорошего впечатления о товаре</a:t>
            </a:r>
            <a:endParaRPr lang="ru-RU" sz="1800" u="none" strike="noStrike" dirty="0">
              <a:ea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 bwMode="auto">
          <a:xfrm>
            <a:off x="1" y="0"/>
            <a:ext cx="12192000" cy="6858000"/>
          </a:xfrm>
          <a:prstGeom prst="rect">
            <a:avLst/>
          </a:prstGeom>
          <a:solidFill>
            <a:srgbClr val="333333"/>
          </a:solidFill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5" name="Схема 4"/>
          <p:cNvGraphicFramePr>
            <a:graphicFrameLocks/>
          </p:cNvGraphicFramePr>
          <p:nvPr/>
        </p:nvGraphicFramePr>
        <p:xfrm>
          <a:off x="345897" y="-1"/>
          <a:ext cx="11054742" cy="6543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AutoShape 5"/>
          <p:cNvSpPr/>
          <p:nvPr/>
        </p:nvSpPr>
        <p:spPr bwMode="auto">
          <a:xfrm>
            <a:off x="557333" y="0"/>
            <a:ext cx="78557" cy="1738749"/>
          </a:xfrm>
          <a:prstGeom prst="rect">
            <a:avLst/>
          </a:prstGeom>
          <a:solidFill>
            <a:srgbClr val="FF7A15"/>
          </a:solidFill>
          <a:ln>
            <a:solidFill>
              <a:srgbClr val="FF7A15"/>
            </a:solidFill>
          </a:ln>
        </p:spPr>
        <p:txBody>
          <a:bodyPr/>
          <a:lstStyle/>
          <a:p>
            <a:pPr>
              <a:defRPr/>
            </a:pPr>
            <a:endParaRPr lang="ru-RU"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853294" y="269348"/>
            <a:ext cx="5330305" cy="118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4400" b="1" dirty="0">
                <a:cs typeface="Arial"/>
              </a:rPr>
              <a:t>Таксономия Блума  </a:t>
            </a:r>
            <a:endParaRPr dirty="0"/>
          </a:p>
          <a:p>
            <a:pPr>
              <a:lnSpc>
                <a:spcPct val="80000"/>
              </a:lnSpc>
              <a:defRPr/>
            </a:pPr>
            <a:r>
              <a:rPr lang="ru-RU" sz="4400" b="1" dirty="0">
                <a:solidFill>
                  <a:srgbClr val="FF7A15"/>
                </a:solidFill>
                <a:cs typeface="Arial"/>
              </a:rPr>
              <a:t>Когнитивная область</a:t>
            </a:r>
            <a:endParaRPr dirty="0">
              <a:solidFill>
                <a:srgbClr val="FF7A15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 bwMode="auto">
          <a:xfrm>
            <a:off x="66140" y="1540384"/>
            <a:ext cx="5806633" cy="5197245"/>
            <a:chOff x="1937042" y="1100038"/>
            <a:chExt cx="5635775" cy="3915434"/>
          </a:xfrm>
        </p:grpSpPr>
        <p:sp>
          <p:nvSpPr>
            <p:cNvPr id="5" name="Прямоугольник 4"/>
            <p:cNvSpPr/>
            <p:nvPr/>
          </p:nvSpPr>
          <p:spPr bwMode="auto">
            <a:xfrm>
              <a:off x="1937042" y="1181281"/>
              <a:ext cx="2700000" cy="1145254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7" name="Прямоугольник 6"/>
            <p:cNvSpPr/>
            <p:nvPr/>
          </p:nvSpPr>
          <p:spPr bwMode="auto">
            <a:xfrm>
              <a:off x="2158930" y="1100038"/>
              <a:ext cx="1101085" cy="237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Уровень </a:t>
              </a:r>
              <a:endParaRPr sz="2000"/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4837799" y="1181281"/>
              <a:ext cx="2700000" cy="1145254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5086714" y="1100038"/>
              <a:ext cx="1101085" cy="237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Глаголы </a:t>
              </a:r>
              <a:endParaRPr sz="2000"/>
            </a:p>
          </p:txBody>
        </p:sp>
        <p:sp>
          <p:nvSpPr>
            <p:cNvPr id="12" name="Прямоугольник 11"/>
            <p:cNvSpPr/>
            <p:nvPr/>
          </p:nvSpPr>
          <p:spPr bwMode="auto">
            <a:xfrm>
              <a:off x="1954702" y="2508335"/>
              <a:ext cx="2700000" cy="1145254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 bwMode="auto">
            <a:xfrm>
              <a:off x="4855458" y="2508335"/>
              <a:ext cx="2700000" cy="1145254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1995984" y="3870218"/>
              <a:ext cx="2700000" cy="1145254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 bwMode="auto">
            <a:xfrm>
              <a:off x="4872817" y="3870218"/>
              <a:ext cx="2700000" cy="1145254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 bwMode="auto">
            <a:xfrm>
              <a:off x="2152667" y="2349577"/>
              <a:ext cx="1101085" cy="237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Уровень </a:t>
              </a:r>
              <a:endParaRPr sz="2000"/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5080451" y="2349577"/>
              <a:ext cx="1101085" cy="237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Глаголы </a:t>
              </a:r>
              <a:endParaRPr sz="2000"/>
            </a:p>
          </p:txBody>
        </p:sp>
        <p:sp>
          <p:nvSpPr>
            <p:cNvPr id="23" name="Прямоугольник 22"/>
            <p:cNvSpPr/>
            <p:nvPr/>
          </p:nvSpPr>
          <p:spPr bwMode="auto">
            <a:xfrm>
              <a:off x="2188795" y="3744543"/>
              <a:ext cx="1101085" cy="237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Уровень </a:t>
              </a:r>
              <a:endParaRPr sz="2000"/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5116579" y="3744543"/>
              <a:ext cx="1101085" cy="237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Глаголы </a:t>
              </a:r>
              <a:endParaRPr sz="2000"/>
            </a:p>
          </p:txBody>
        </p:sp>
        <p:sp>
          <p:nvSpPr>
            <p:cNvPr id="26" name="Прямоугольник 25"/>
            <p:cNvSpPr/>
            <p:nvPr/>
          </p:nvSpPr>
          <p:spPr bwMode="auto">
            <a:xfrm>
              <a:off x="2535837" y="1543489"/>
              <a:ext cx="1736623" cy="30143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defTabSz="342900">
                <a:defRPr/>
              </a:pPr>
              <a:r>
                <a:rPr lang="ru-RU" sz="2000" dirty="0">
                  <a:solidFill>
                    <a:srgbClr val="FF7A15"/>
                  </a:solidFill>
                  <a:cs typeface="Arial"/>
                </a:rPr>
                <a:t>Запоминание </a:t>
              </a:r>
              <a:r>
                <a:rPr lang="ru-RU" sz="2000" dirty="0">
                  <a:solidFill>
                    <a:srgbClr val="238C96"/>
                  </a:solidFill>
                  <a:cs typeface="Arial"/>
                </a:rPr>
                <a:t> </a:t>
              </a:r>
              <a:endParaRPr sz="2000" dirty="0"/>
            </a:p>
          </p:txBody>
        </p:sp>
        <p:sp>
          <p:nvSpPr>
            <p:cNvPr id="27" name="Прямоугольник 26"/>
            <p:cNvSpPr/>
            <p:nvPr/>
          </p:nvSpPr>
          <p:spPr bwMode="auto">
            <a:xfrm>
              <a:off x="2535837" y="2873540"/>
              <a:ext cx="1467463" cy="30143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defTabSz="342900">
                <a:defRPr/>
              </a:pPr>
              <a:r>
                <a:rPr lang="ru-RU" sz="2000" dirty="0">
                  <a:solidFill>
                    <a:srgbClr val="FF7A15"/>
                  </a:solidFill>
                  <a:cs typeface="Arial"/>
                </a:rPr>
                <a:t>Понимание</a:t>
              </a:r>
              <a:r>
                <a:rPr lang="ru-RU" sz="2000" dirty="0">
                  <a:solidFill>
                    <a:srgbClr val="238C96"/>
                  </a:solidFill>
                  <a:cs typeface="Arial"/>
                </a:rPr>
                <a:t> </a:t>
              </a:r>
              <a:endParaRPr sz="2000" dirty="0"/>
            </a:p>
          </p:txBody>
        </p:sp>
        <p:sp>
          <p:nvSpPr>
            <p:cNvPr id="28" name="Прямоугольник 27"/>
            <p:cNvSpPr/>
            <p:nvPr/>
          </p:nvSpPr>
          <p:spPr bwMode="auto">
            <a:xfrm>
              <a:off x="2535837" y="4217733"/>
              <a:ext cx="1596598" cy="30143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defTabSz="342900">
                <a:defRPr/>
              </a:pPr>
              <a:r>
                <a:rPr lang="ru-RU" sz="2000" dirty="0">
                  <a:solidFill>
                    <a:srgbClr val="FF7A15"/>
                  </a:solidFill>
                  <a:cs typeface="Arial"/>
                </a:rPr>
                <a:t>Применение</a:t>
              </a:r>
              <a:r>
                <a:rPr lang="ru-RU" sz="2000" dirty="0">
                  <a:solidFill>
                    <a:srgbClr val="238C96"/>
                  </a:solidFill>
                  <a:cs typeface="Arial"/>
                </a:rPr>
                <a:t> </a:t>
              </a:r>
              <a:endParaRPr sz="2000" dirty="0"/>
            </a:p>
          </p:txBody>
        </p:sp>
        <p:sp>
          <p:nvSpPr>
            <p:cNvPr id="29" name="Прямоугольник 28"/>
            <p:cNvSpPr/>
            <p:nvPr/>
          </p:nvSpPr>
          <p:spPr bwMode="auto">
            <a:xfrm>
              <a:off x="4835891" y="1492298"/>
              <a:ext cx="2677194" cy="44055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ru-RU" sz="1600">
                  <a:solidFill>
                    <a:sysClr val="windowText" lastClr="000000"/>
                  </a:solidFill>
                  <a:cs typeface="Arial"/>
                </a:rPr>
                <a:t>назвать, дать определение, перечислять, цитировать </a:t>
              </a:r>
              <a:endParaRPr sz="2000"/>
            </a:p>
          </p:txBody>
        </p:sp>
        <p:sp>
          <p:nvSpPr>
            <p:cNvPr id="33" name="Прямоугольник 32"/>
            <p:cNvSpPr/>
            <p:nvPr/>
          </p:nvSpPr>
          <p:spPr bwMode="auto">
            <a:xfrm>
              <a:off x="4855458" y="2769245"/>
              <a:ext cx="2677194" cy="8115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ru-RU" sz="1600" dirty="0">
                  <a:solidFill>
                    <a:sysClr val="windowText" lastClr="000000"/>
                  </a:solidFill>
                  <a:cs typeface="Arial"/>
                </a:rPr>
                <a:t>сравнить, сопоставить, объяснить, аргументировать, идентифицировать, выбирать </a:t>
              </a:r>
              <a:endParaRPr sz="2000" dirty="0"/>
            </a:p>
          </p:txBody>
        </p:sp>
        <p:sp>
          <p:nvSpPr>
            <p:cNvPr id="34" name="Прямоугольник 33"/>
            <p:cNvSpPr/>
            <p:nvPr/>
          </p:nvSpPr>
          <p:spPr bwMode="auto">
            <a:xfrm>
              <a:off x="4888795" y="4029456"/>
              <a:ext cx="2649003" cy="8115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ru-RU" sz="1600">
                  <a:solidFill>
                    <a:sysClr val="windowText" lastClr="000000"/>
                  </a:solidFill>
                  <a:cs typeface="Arial"/>
                </a:rPr>
                <a:t>продемонстрировать, выполнять, решать, использовать, интерпретировать </a:t>
              </a:r>
              <a:endParaRPr sz="2000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3EE7FCD-A8EF-4F78-BD99-7B7BA5FC42E1}"/>
              </a:ext>
            </a:extLst>
          </p:cNvPr>
          <p:cNvGrpSpPr/>
          <p:nvPr/>
        </p:nvGrpSpPr>
        <p:grpSpPr bwMode="auto">
          <a:xfrm>
            <a:off x="6189583" y="1540384"/>
            <a:ext cx="6002417" cy="5197245"/>
            <a:chOff x="1553763" y="1504014"/>
            <a:chExt cx="5774892" cy="3861720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5326540E-05D1-A4EE-A578-3C57B9189C7C}"/>
                </a:ext>
              </a:extLst>
            </p:cNvPr>
            <p:cNvSpPr/>
            <p:nvPr/>
          </p:nvSpPr>
          <p:spPr bwMode="auto">
            <a:xfrm>
              <a:off x="1553763" y="1585257"/>
              <a:ext cx="2700000" cy="1145254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972976A-3BC6-AA9E-DA21-78BEBE0163E7}"/>
                </a:ext>
              </a:extLst>
            </p:cNvPr>
            <p:cNvSpPr/>
            <p:nvPr/>
          </p:nvSpPr>
          <p:spPr bwMode="auto">
            <a:xfrm>
              <a:off x="1775651" y="1504014"/>
              <a:ext cx="1101085" cy="2344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Уровень </a:t>
              </a:r>
              <a:endParaRPr sz="2000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3BDA078B-72FD-EE20-2983-E9A8A7E08C29}"/>
                </a:ext>
              </a:extLst>
            </p:cNvPr>
            <p:cNvSpPr/>
            <p:nvPr/>
          </p:nvSpPr>
          <p:spPr bwMode="auto">
            <a:xfrm>
              <a:off x="4454520" y="1585257"/>
              <a:ext cx="2700000" cy="1145254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EA431EE3-BEC6-7FAF-FE64-3EA7F571005B}"/>
                </a:ext>
              </a:extLst>
            </p:cNvPr>
            <p:cNvSpPr/>
            <p:nvPr/>
          </p:nvSpPr>
          <p:spPr bwMode="auto">
            <a:xfrm>
              <a:off x="4703434" y="1504014"/>
              <a:ext cx="1101085" cy="2344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Глаголы </a:t>
              </a:r>
              <a:endParaRPr sz="2000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AF1F97A2-F0C2-4DC5-0AF7-77FFA0EA14B2}"/>
                </a:ext>
              </a:extLst>
            </p:cNvPr>
            <p:cNvSpPr/>
            <p:nvPr/>
          </p:nvSpPr>
          <p:spPr bwMode="auto">
            <a:xfrm>
              <a:off x="1571423" y="2912311"/>
              <a:ext cx="2700000" cy="1145254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A5423E8E-C0AC-52BE-7C45-75A7442D1E0C}"/>
                </a:ext>
              </a:extLst>
            </p:cNvPr>
            <p:cNvSpPr/>
            <p:nvPr/>
          </p:nvSpPr>
          <p:spPr bwMode="auto">
            <a:xfrm>
              <a:off x="4472180" y="2912311"/>
              <a:ext cx="2700000" cy="1145254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705239EA-E3F8-BB4C-2155-BD6C5F12B359}"/>
                </a:ext>
              </a:extLst>
            </p:cNvPr>
            <p:cNvSpPr/>
            <p:nvPr/>
          </p:nvSpPr>
          <p:spPr bwMode="auto">
            <a:xfrm>
              <a:off x="1612705" y="4274194"/>
              <a:ext cx="2700000" cy="1091540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FDD20DDC-0811-D4CF-6763-B727F19CE1BA}"/>
                </a:ext>
              </a:extLst>
            </p:cNvPr>
            <p:cNvSpPr/>
            <p:nvPr/>
          </p:nvSpPr>
          <p:spPr bwMode="auto">
            <a:xfrm>
              <a:off x="4489539" y="4274194"/>
              <a:ext cx="2700000" cy="1091540"/>
            </a:xfrm>
            <a:prstGeom prst="rect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914355">
                <a:defRPr/>
              </a:pPr>
              <a:endParaRPr lang="ru-RU" sz="200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C77573CA-C559-3111-8519-8E958FBD218E}"/>
                </a:ext>
              </a:extLst>
            </p:cNvPr>
            <p:cNvSpPr/>
            <p:nvPr/>
          </p:nvSpPr>
          <p:spPr bwMode="auto">
            <a:xfrm>
              <a:off x="1769388" y="2753553"/>
              <a:ext cx="1101085" cy="2344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Уровень </a:t>
              </a:r>
              <a:endParaRPr sz="2000"/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D938E198-EF2B-F81F-665F-3F6E4C63DFCE}"/>
                </a:ext>
              </a:extLst>
            </p:cNvPr>
            <p:cNvSpPr/>
            <p:nvPr/>
          </p:nvSpPr>
          <p:spPr bwMode="auto">
            <a:xfrm>
              <a:off x="4697172" y="2753553"/>
              <a:ext cx="1101085" cy="2344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Глаголы </a:t>
              </a:r>
              <a:endParaRPr sz="2000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1179FC03-D2EA-6EAC-8064-42843C3E4497}"/>
                </a:ext>
              </a:extLst>
            </p:cNvPr>
            <p:cNvSpPr/>
            <p:nvPr/>
          </p:nvSpPr>
          <p:spPr bwMode="auto">
            <a:xfrm>
              <a:off x="1805515" y="4148519"/>
              <a:ext cx="1101085" cy="2344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Уровень </a:t>
              </a:r>
              <a:endParaRPr sz="2000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F329DE15-44E8-4410-9174-CF9B0D7A36F4}"/>
                </a:ext>
              </a:extLst>
            </p:cNvPr>
            <p:cNvSpPr/>
            <p:nvPr/>
          </p:nvSpPr>
          <p:spPr bwMode="auto">
            <a:xfrm>
              <a:off x="4733300" y="4148519"/>
              <a:ext cx="1101085" cy="2344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>
              <a:spAutoFit/>
            </a:bodyPr>
            <a:lstStyle/>
            <a:p>
              <a:pPr>
                <a:defRPr/>
              </a:pPr>
              <a:r>
                <a:rPr lang="ru-RU" sz="1600" b="1">
                  <a:cs typeface="Arial"/>
                </a:rPr>
                <a:t>Глаголы </a:t>
              </a:r>
              <a:endParaRPr sz="2000"/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D5B7777F-6C17-B580-021B-1560BF2E286A}"/>
                </a:ext>
              </a:extLst>
            </p:cNvPr>
            <p:cNvSpPr/>
            <p:nvPr/>
          </p:nvSpPr>
          <p:spPr bwMode="auto">
            <a:xfrm>
              <a:off x="2152558" y="1947465"/>
              <a:ext cx="991968" cy="29729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defTabSz="342900">
                <a:defRPr/>
              </a:pPr>
              <a:r>
                <a:rPr lang="ru-RU" sz="2000" dirty="0">
                  <a:solidFill>
                    <a:srgbClr val="FF7A15"/>
                  </a:solidFill>
                  <a:cs typeface="Arial"/>
                </a:rPr>
                <a:t>Анализ</a:t>
              </a:r>
              <a:r>
                <a:rPr lang="ru-RU" sz="2000" dirty="0">
                  <a:solidFill>
                    <a:srgbClr val="238C96"/>
                  </a:solidFill>
                  <a:cs typeface="Arial"/>
                </a:rPr>
                <a:t> </a:t>
              </a:r>
              <a:endParaRPr sz="2000" dirty="0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8B102594-D309-3CB9-95A0-673C6C413885}"/>
                </a:ext>
              </a:extLst>
            </p:cNvPr>
            <p:cNvSpPr/>
            <p:nvPr/>
          </p:nvSpPr>
          <p:spPr bwMode="auto">
            <a:xfrm>
              <a:off x="2152558" y="3277516"/>
              <a:ext cx="1013807" cy="29729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defTabSz="342900">
                <a:defRPr/>
              </a:pPr>
              <a:r>
                <a:rPr lang="ru-RU" sz="2000" dirty="0">
                  <a:solidFill>
                    <a:srgbClr val="FF7A15"/>
                  </a:solidFill>
                  <a:cs typeface="Arial"/>
                </a:rPr>
                <a:t>Оценка</a:t>
              </a:r>
              <a:r>
                <a:rPr lang="ru-RU" sz="2000" dirty="0">
                  <a:solidFill>
                    <a:srgbClr val="238C96"/>
                  </a:solidFill>
                  <a:cs typeface="Arial"/>
                </a:rPr>
                <a:t> </a:t>
              </a:r>
              <a:endParaRPr sz="2000" dirty="0"/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1879481B-D53D-C49F-F24D-B6766A5085B2}"/>
                </a:ext>
              </a:extLst>
            </p:cNvPr>
            <p:cNvSpPr/>
            <p:nvPr/>
          </p:nvSpPr>
          <p:spPr bwMode="auto">
            <a:xfrm>
              <a:off x="2152558" y="4621709"/>
              <a:ext cx="895733" cy="29729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defTabSz="342900">
                <a:defRPr/>
              </a:pPr>
              <a:r>
                <a:rPr lang="ru-RU" sz="2000" dirty="0">
                  <a:solidFill>
                    <a:srgbClr val="FF7A15"/>
                  </a:solidFill>
                  <a:cs typeface="Arial"/>
                </a:rPr>
                <a:t>Синтез</a:t>
              </a:r>
              <a:endParaRPr sz="2000" dirty="0">
                <a:solidFill>
                  <a:srgbClr val="FF7A15"/>
                </a:solidFill>
                <a:cs typeface="Arial"/>
              </a:endParaRPr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2DBC7AA1-CC06-37DA-FBC7-8F0A74E5A560}"/>
                </a:ext>
              </a:extLst>
            </p:cNvPr>
            <p:cNvSpPr/>
            <p:nvPr/>
          </p:nvSpPr>
          <p:spPr bwMode="auto">
            <a:xfrm>
              <a:off x="4452612" y="1896274"/>
              <a:ext cx="2677194" cy="43450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ru-RU" sz="1600">
                  <a:solidFill>
                    <a:sysClr val="windowText" lastClr="000000"/>
                  </a:solidFill>
                  <a:cs typeface="Arial"/>
                </a:rPr>
                <a:t>Сравнить, выделить категории</a:t>
              </a:r>
              <a:endParaRPr sz="2000"/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4AD2F505-171A-38F7-B418-DD7EA7C88FA2}"/>
                </a:ext>
              </a:extLst>
            </p:cNvPr>
            <p:cNvSpPr/>
            <p:nvPr/>
          </p:nvSpPr>
          <p:spPr bwMode="auto">
            <a:xfrm>
              <a:off x="4489539" y="3110752"/>
              <a:ext cx="2677194" cy="80040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ru-RU" sz="1600">
                  <a:solidFill>
                    <a:sysClr val="windowText" lastClr="000000"/>
                  </a:solidFill>
                  <a:cs typeface="Arial"/>
                </a:rPr>
                <a:t>Защищать, критиковать, выделять сильные и слабые стороны, проверять, обосновать </a:t>
              </a:r>
              <a:endParaRPr sz="2000"/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71897859-3CA2-5196-DA43-2ADBC0FDE0F7}"/>
                </a:ext>
              </a:extLst>
            </p:cNvPr>
            <p:cNvSpPr/>
            <p:nvPr/>
          </p:nvSpPr>
          <p:spPr bwMode="auto">
            <a:xfrm>
              <a:off x="4505516" y="4433432"/>
              <a:ext cx="2823139" cy="61745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ru-RU" sz="1600">
                  <a:solidFill>
                    <a:sysClr val="windowText" lastClr="000000"/>
                  </a:solidFill>
                  <a:cs typeface="Arial"/>
                </a:rPr>
                <a:t>Проектировать, строить, разрабатывать, формулировать гипотезы </a:t>
              </a:r>
              <a:endParaRPr sz="2000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267348" y="182020"/>
            <a:ext cx="3183502" cy="15214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914355">
              <a:defRPr/>
            </a:pPr>
            <a:endParaRPr lang="ru-RU" sz="2000">
              <a:solidFill>
                <a:schemeClr val="tx1"/>
              </a:solidFill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3539423" y="180020"/>
            <a:ext cx="7912291" cy="15214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914355">
              <a:defRPr/>
            </a:pPr>
            <a:endParaRPr lang="ru-RU" sz="2000">
              <a:solidFill>
                <a:schemeClr val="tx1"/>
              </a:solidFill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84175" y="771704"/>
            <a:ext cx="24689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defRPr/>
            </a:pPr>
            <a:r>
              <a:rPr lang="ru-RU" sz="2000" dirty="0">
                <a:solidFill>
                  <a:srgbClr val="FF7A15"/>
                </a:solidFill>
                <a:cs typeface="Arial"/>
              </a:rPr>
              <a:t>Фактические знания </a:t>
            </a:r>
            <a:endParaRPr sz="2000" dirty="0">
              <a:solidFill>
                <a:srgbClr val="FF7A15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572839" y="556261"/>
            <a:ext cx="78454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ru-RU" sz="1600">
                <a:solidFill>
                  <a:sysClr val="windowText" lastClr="000000"/>
                </a:solidFill>
                <a:cs typeface="Arial"/>
              </a:rPr>
              <a:t>О</a:t>
            </a:r>
            <a:r>
              <a:rPr lang="ru-RU" sz="1600">
                <a:cs typeface="Arial"/>
              </a:rPr>
              <a:t>сновные элементы, которые студенты должны знать, чтобы познакомиться с дисциплиной или решить проблемы в ней (например, знание терминологии, определенных элементов или составляющих дисциплины)</a:t>
            </a:r>
            <a:endParaRPr lang="ru-RU" sz="1600">
              <a:solidFill>
                <a:sysClr val="windowText" lastClr="000000"/>
              </a:solidFill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67348" y="1889450"/>
            <a:ext cx="3183502" cy="15214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914355">
              <a:defRPr/>
            </a:pPr>
            <a:endParaRPr lang="ru-RU" sz="2000">
              <a:solidFill>
                <a:schemeClr val="tx1"/>
              </a:solidFill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3555478" y="1896197"/>
            <a:ext cx="7912291" cy="15214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914355">
              <a:defRPr/>
            </a:pPr>
            <a:endParaRPr lang="ru-RU" sz="2000">
              <a:solidFill>
                <a:schemeClr val="tx1"/>
              </a:solidFill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84175" y="2489387"/>
            <a:ext cx="29021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defRPr/>
            </a:pPr>
            <a:r>
              <a:rPr lang="ru-RU" sz="2000" dirty="0">
                <a:solidFill>
                  <a:srgbClr val="FF7A15"/>
                </a:solidFill>
                <a:cs typeface="Arial"/>
              </a:rPr>
              <a:t>Концептуальные знания </a:t>
            </a:r>
            <a:endParaRPr sz="2000" dirty="0">
              <a:solidFill>
                <a:srgbClr val="FF7A15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572839" y="2273944"/>
            <a:ext cx="78454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ru-RU" sz="1600">
                <a:cs typeface="Arial"/>
              </a:rPr>
              <a:t>взаимосвязи между основными элементами в более крупной структуре, которые позволяют им функционировать вместе (знание классификаций или категорий; принципов генерализации, теорий, моделей, подходов)</a:t>
            </a:r>
            <a:endParaRPr lang="ru-RU" sz="1600">
              <a:solidFill>
                <a:sysClr val="windowText" lastClr="000000"/>
              </a:solidFill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267348" y="3596880"/>
            <a:ext cx="3183502" cy="15214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914355">
              <a:defRPr/>
            </a:pPr>
            <a:endParaRPr lang="ru-RU" sz="2000">
              <a:solidFill>
                <a:schemeClr val="tx1"/>
              </a:solidFill>
              <a:cs typeface="Arial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3567677" y="3594685"/>
            <a:ext cx="7912291" cy="15214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914355">
              <a:defRPr/>
            </a:pPr>
            <a:endParaRPr lang="ru-RU" sz="2000">
              <a:solidFill>
                <a:schemeClr val="tx1"/>
              </a:solidFill>
              <a:cs typeface="Arial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384175" y="4172939"/>
            <a:ext cx="2585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defRPr/>
            </a:pPr>
            <a:r>
              <a:rPr lang="ru-RU" sz="2000">
                <a:solidFill>
                  <a:srgbClr val="FF7A15"/>
                </a:solidFill>
                <a:cs typeface="Arial"/>
              </a:rPr>
              <a:t>Процедурные знания </a:t>
            </a:r>
            <a:endParaRPr sz="2000">
              <a:solidFill>
                <a:srgbClr val="FF7A15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3588894" y="3830827"/>
            <a:ext cx="78454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ru-RU" sz="1600" dirty="0">
                <a:cs typeface="Arial"/>
              </a:rPr>
              <a:t>«как что-то делать»; методы исследования и критерии использования навыков, алгоритмов, приемов и методов (знание о специфичных для предметной области навыках и алгоритмах действий, техниках и методах действия, знание, в какой ситуации какой алгоритм применить</a:t>
            </a:r>
            <a:endParaRPr lang="ru-RU" sz="1600" dirty="0">
              <a:solidFill>
                <a:sysClr val="windowText" lastClr="000000"/>
              </a:solidFill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267348" y="5308310"/>
            <a:ext cx="3183502" cy="15214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914355">
              <a:defRPr/>
            </a:pPr>
            <a:endParaRPr lang="ru-RU" sz="2000">
              <a:solidFill>
                <a:schemeClr val="tx1"/>
              </a:solidFill>
              <a:cs typeface="Arial"/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3588894" y="5308310"/>
            <a:ext cx="7912291" cy="15214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914355">
              <a:defRPr/>
            </a:pPr>
            <a:endParaRPr lang="ru-RU" sz="2000">
              <a:solidFill>
                <a:schemeClr val="tx1"/>
              </a:solidFill>
              <a:cs typeface="Arial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384175" y="5868980"/>
            <a:ext cx="30493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defRPr/>
            </a:pPr>
            <a:r>
              <a:rPr lang="ru-RU" sz="2000" dirty="0" err="1">
                <a:solidFill>
                  <a:srgbClr val="FF7A15"/>
                </a:solidFill>
                <a:cs typeface="Arial"/>
              </a:rPr>
              <a:t>Метакогнитивные</a:t>
            </a:r>
            <a:r>
              <a:rPr lang="ru-RU" sz="2000" dirty="0">
                <a:solidFill>
                  <a:srgbClr val="FF7A15"/>
                </a:solidFill>
                <a:cs typeface="Arial"/>
              </a:rPr>
              <a:t> знания </a:t>
            </a:r>
            <a:endParaRPr sz="2000" dirty="0">
              <a:solidFill>
                <a:srgbClr val="FF7A1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3704507" y="5699703"/>
            <a:ext cx="78454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ru-RU" sz="1600">
                <a:cs typeface="Arial"/>
              </a:rPr>
              <a:t>знания о познании в целом, а также осознание и понимание собственного процесса познания («мета» означает «над», то есть знание о знании: знание стратегическое, о когнитивных процессах и задачах, о самом себе)</a:t>
            </a:r>
            <a:r>
              <a:rPr lang="ru-RU" sz="700">
                <a:cs typeface="Arial"/>
              </a:rPr>
              <a:t>51</a:t>
            </a:r>
            <a:r>
              <a:rPr lang="ru-RU" sz="1600">
                <a:cs typeface="Arial"/>
              </a:rPr>
              <a:t>.</a:t>
            </a:r>
            <a:endParaRPr lang="ru-RU" sz="1600">
              <a:solidFill>
                <a:sysClr val="windowText" lastClr="000000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A6F55B90-385D-76FC-D094-AE5F3E85F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g3624d54116f_0_9" title="мозаика 2.png">
            <a:extLst>
              <a:ext uri="{FF2B5EF4-FFF2-40B4-BE49-F238E27FC236}">
                <a16:creationId xmlns:a16="http://schemas.microsoft.com/office/drawing/2014/main" id="{9F4E6A0A-4687-769A-95F1-783D21338AE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490526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g3624d54116f_0_9">
            <a:extLst>
              <a:ext uri="{FF2B5EF4-FFF2-40B4-BE49-F238E27FC236}">
                <a16:creationId xmlns:a16="http://schemas.microsoft.com/office/drawing/2014/main" id="{6F7B5BD5-278F-A1AA-E164-EA8ABA892E67}"/>
              </a:ext>
            </a:extLst>
          </p:cNvPr>
          <p:cNvCxnSpPr/>
          <p:nvPr/>
        </p:nvCxnSpPr>
        <p:spPr>
          <a:xfrm rot="10800000" flipH="1">
            <a:off x="7037888" y="5251722"/>
            <a:ext cx="5170500" cy="1200"/>
          </a:xfrm>
          <a:prstGeom prst="straightConnector1">
            <a:avLst/>
          </a:prstGeom>
          <a:noFill/>
          <a:ln w="730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9" name="Google Shape;139;g3624d54116f_0_9">
            <a:extLst>
              <a:ext uri="{FF2B5EF4-FFF2-40B4-BE49-F238E27FC236}">
                <a16:creationId xmlns:a16="http://schemas.microsoft.com/office/drawing/2014/main" id="{3F1228DE-F3F6-CAA0-B9A0-A9932F7FCD11}"/>
              </a:ext>
            </a:extLst>
          </p:cNvPr>
          <p:cNvSpPr txBox="1"/>
          <p:nvPr/>
        </p:nvSpPr>
        <p:spPr>
          <a:xfrm>
            <a:off x="3380815" y="1843970"/>
            <a:ext cx="8641322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/>
            <a:r>
              <a:rPr lang="ru-RU" sz="4000" dirty="0">
                <a:solidFill>
                  <a:schemeClr val="dk1"/>
                </a:solidFill>
              </a:rPr>
              <a:t>Критически пересмотрите цели и задачи в РПД проверьте на:</a:t>
            </a:r>
          </a:p>
          <a:p>
            <a:pPr marL="342900" indent="-342900" algn="r">
              <a:buFont typeface="Wingdings" panose="05000000000000000000" pitchFamily="2" charset="2"/>
              <a:buChar char="§"/>
            </a:pPr>
            <a:r>
              <a:rPr lang="ru-RU" sz="4000" dirty="0">
                <a:solidFill>
                  <a:schemeClr val="dk1"/>
                </a:solidFill>
              </a:rPr>
              <a:t>конкретность</a:t>
            </a:r>
          </a:p>
          <a:p>
            <a:pPr marL="342900" indent="-342900" algn="r">
              <a:buFont typeface="Wingdings" panose="05000000000000000000" pitchFamily="2" charset="2"/>
              <a:buChar char="§"/>
            </a:pPr>
            <a:r>
              <a:rPr lang="ru-RU" sz="4000" dirty="0">
                <a:solidFill>
                  <a:schemeClr val="dk1"/>
                </a:solidFill>
              </a:rPr>
              <a:t>достижимость</a:t>
            </a:r>
          </a:p>
          <a:p>
            <a:pPr marL="342900" indent="-342900" algn="r">
              <a:buFont typeface="Wingdings" panose="05000000000000000000" pitchFamily="2" charset="2"/>
              <a:buChar char="§"/>
            </a:pPr>
            <a:r>
              <a:rPr lang="ru-RU" sz="4000" dirty="0">
                <a:solidFill>
                  <a:schemeClr val="dk1"/>
                </a:solidFill>
              </a:rPr>
              <a:t>измеримость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3ACE6F-E22E-1008-E3E8-770D9E4E3E58}"/>
              </a:ext>
            </a:extLst>
          </p:cNvPr>
          <p:cNvSpPr txBox="1"/>
          <p:nvPr/>
        </p:nvSpPr>
        <p:spPr>
          <a:xfrm>
            <a:off x="5788163" y="5490617"/>
            <a:ext cx="612879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chemeClr val="dk1"/>
                </a:solidFill>
                <a:sym typeface="PT Sans"/>
              </a:rPr>
              <a:t>Зафиксируйте в чате ключевые цели</a:t>
            </a:r>
          </a:p>
        </p:txBody>
      </p:sp>
    </p:spTree>
    <p:extLst>
      <p:ext uri="{BB962C8B-B14F-4D97-AF65-F5344CB8AC3E}">
        <p14:creationId xmlns:p14="http://schemas.microsoft.com/office/powerpoint/2010/main" val="13451572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26FED7-D06C-420E-8EBC-E3CD99087AE0}"/>
              </a:ext>
            </a:extLst>
          </p:cNvPr>
          <p:cNvSpPr txBox="1"/>
          <p:nvPr/>
        </p:nvSpPr>
        <p:spPr>
          <a:xfrm>
            <a:off x="662448" y="185637"/>
            <a:ext cx="645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Дизайн деятельности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98FB7B-9980-4DC0-9611-BFD53D3E1BC9}"/>
              </a:ext>
            </a:extLst>
          </p:cNvPr>
          <p:cNvSpPr txBox="1"/>
          <p:nvPr/>
        </p:nvSpPr>
        <p:spPr>
          <a:xfrm>
            <a:off x="727658" y="1700011"/>
            <a:ext cx="10354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/>
          </a:p>
          <a:p>
            <a:pPr marL="342900" indent="-342900">
              <a:buAutoNum type="arabicPeriod"/>
            </a:pPr>
            <a:endParaRPr lang="ru-RU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536EEF-09BF-44FE-9AEB-9EF1017E8539}"/>
              </a:ext>
            </a:extLst>
          </p:cNvPr>
          <p:cNvSpPr txBox="1"/>
          <p:nvPr/>
        </p:nvSpPr>
        <p:spPr>
          <a:xfrm>
            <a:off x="663262" y="1809482"/>
            <a:ext cx="112883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Проверьте соответствие образовательных результатов и типов и объему деятельности студентов в рамках учебного курса </a:t>
            </a:r>
          </a:p>
          <a:p>
            <a:r>
              <a:rPr lang="ru-RU" sz="3200" dirty="0"/>
              <a:t>Что конкретно делают студенты на курсе для достижения образовательных результатов?</a:t>
            </a:r>
          </a:p>
          <a:p>
            <a:endParaRPr lang="ru-RU" dirty="0"/>
          </a:p>
          <a:p>
            <a:r>
              <a:rPr lang="ru-RU" dirty="0"/>
              <a:t>Если цель обучения связана с развитием коммуникации, то студенты должны коммуницировать</a:t>
            </a:r>
          </a:p>
          <a:p>
            <a:r>
              <a:rPr lang="ru-RU" dirty="0"/>
              <a:t>Если цель обучения связана с переводом, то должны переводить, а не только слушать лекции, как правильно переводить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934897-162D-4AB2-B0D8-D55D0BE44FE4}"/>
              </a:ext>
            </a:extLst>
          </p:cNvPr>
          <p:cNvSpPr txBox="1"/>
          <p:nvPr/>
        </p:nvSpPr>
        <p:spPr>
          <a:xfrm>
            <a:off x="727658" y="5157989"/>
            <a:ext cx="108246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Проверьте соответствие типов образовательного результата (знание, умение, убеждение)  форматам работы</a:t>
            </a:r>
          </a:p>
        </p:txBody>
      </p:sp>
      <p:cxnSp>
        <p:nvCxnSpPr>
          <p:cNvPr id="6" name="Google Shape;105;p3">
            <a:extLst>
              <a:ext uri="{FF2B5EF4-FFF2-40B4-BE49-F238E27FC236}">
                <a16:creationId xmlns:a16="http://schemas.microsoft.com/office/drawing/2014/main" id="{B624FDF3-CE64-5D4C-FCA6-377E73DD4FC0}"/>
              </a:ext>
            </a:extLst>
          </p:cNvPr>
          <p:cNvCxnSpPr/>
          <p:nvPr/>
        </p:nvCxnSpPr>
        <p:spPr bwMode="auto"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676214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60DA6049-71CF-0217-FB66-AC85D9426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g3624d54116f_0_9" title="мозаика 2.png">
            <a:extLst>
              <a:ext uri="{FF2B5EF4-FFF2-40B4-BE49-F238E27FC236}">
                <a16:creationId xmlns:a16="http://schemas.microsoft.com/office/drawing/2014/main" id="{C43EAC2A-B6BF-9294-47E4-6ABC3F13BB9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490526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g3624d54116f_0_9">
            <a:extLst>
              <a:ext uri="{FF2B5EF4-FFF2-40B4-BE49-F238E27FC236}">
                <a16:creationId xmlns:a16="http://schemas.microsoft.com/office/drawing/2014/main" id="{6094123E-143E-C3F9-FB6E-884B1FBB4390}"/>
              </a:ext>
            </a:extLst>
          </p:cNvPr>
          <p:cNvCxnSpPr/>
          <p:nvPr/>
        </p:nvCxnSpPr>
        <p:spPr>
          <a:xfrm rot="10800000" flipH="1">
            <a:off x="7037888" y="5251722"/>
            <a:ext cx="5170500" cy="1200"/>
          </a:xfrm>
          <a:prstGeom prst="straightConnector1">
            <a:avLst/>
          </a:prstGeom>
          <a:noFill/>
          <a:ln w="730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9" name="Google Shape;139;g3624d54116f_0_9">
            <a:extLst>
              <a:ext uri="{FF2B5EF4-FFF2-40B4-BE49-F238E27FC236}">
                <a16:creationId xmlns:a16="http://schemas.microsoft.com/office/drawing/2014/main" id="{961916DC-4772-F11D-43FA-A66DFC900803}"/>
              </a:ext>
            </a:extLst>
          </p:cNvPr>
          <p:cNvSpPr txBox="1"/>
          <p:nvPr/>
        </p:nvSpPr>
        <p:spPr>
          <a:xfrm>
            <a:off x="5447716" y="3428999"/>
            <a:ext cx="646924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/>
            <a:r>
              <a:rPr lang="ru-RU" sz="4000" dirty="0">
                <a:solidFill>
                  <a:schemeClr val="dk1"/>
                </a:solidFill>
              </a:rPr>
              <a:t>Сформулируйте проблематику курса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9C0D43-E64F-BEA8-D429-3E18DE22A206}"/>
              </a:ext>
            </a:extLst>
          </p:cNvPr>
          <p:cNvSpPr txBox="1"/>
          <p:nvPr/>
        </p:nvSpPr>
        <p:spPr>
          <a:xfrm>
            <a:off x="5788163" y="5490617"/>
            <a:ext cx="61287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chemeClr val="dk1"/>
                </a:solidFill>
                <a:sym typeface="PT Sans"/>
              </a:rPr>
              <a:t>Зафиксируйте в чате</a:t>
            </a:r>
          </a:p>
        </p:txBody>
      </p:sp>
    </p:spTree>
    <p:extLst>
      <p:ext uri="{BB962C8B-B14F-4D97-AF65-F5344CB8AC3E}">
        <p14:creationId xmlns:p14="http://schemas.microsoft.com/office/powerpoint/2010/main" val="4326158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7F9DC-A13B-3E83-2F3C-5EC7BA06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03BB187-E475-AAC9-F292-97566787F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5"/>
          <a:stretch>
            <a:fillRect/>
          </a:stretch>
        </p:blipFill>
        <p:spPr>
          <a:xfrm>
            <a:off x="0" y="2172635"/>
            <a:ext cx="7177673" cy="3599726"/>
          </a:xfrm>
          <a:prstGeom prst="rect">
            <a:avLst/>
          </a:prstGeom>
        </p:spPr>
      </p:pic>
      <p:sp>
        <p:nvSpPr>
          <p:cNvPr id="2" name="TextBox 16">
            <a:extLst>
              <a:ext uri="{FF2B5EF4-FFF2-40B4-BE49-F238E27FC236}">
                <a16:creationId xmlns:a16="http://schemas.microsoft.com/office/drawing/2014/main" id="{BD1D6A49-63A3-D5CC-EC15-141C0883DC00}"/>
              </a:ext>
            </a:extLst>
          </p:cNvPr>
          <p:cNvSpPr txBox="1"/>
          <p:nvPr/>
        </p:nvSpPr>
        <p:spPr bwMode="auto">
          <a:xfrm>
            <a:off x="7667143" y="3564429"/>
            <a:ext cx="4294843" cy="315984"/>
          </a:xfrm>
          <a:prstGeom prst="rect">
            <a:avLst/>
          </a:prstGeom>
          <a:grp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53"/>
              </a:lnSpc>
              <a:spcBef>
                <a:spcPts val="0"/>
              </a:spcBef>
              <a:defRPr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Теоретические объяснения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FA663017-3DE8-BEC9-B78C-E63AA10664A0}"/>
              </a:ext>
            </a:extLst>
          </p:cNvPr>
          <p:cNvSpPr txBox="1"/>
          <p:nvPr/>
        </p:nvSpPr>
        <p:spPr bwMode="auto">
          <a:xfrm>
            <a:off x="7667143" y="2248968"/>
            <a:ext cx="4294843" cy="315984"/>
          </a:xfrm>
          <a:prstGeom prst="rect">
            <a:avLst/>
          </a:prstGeom>
          <a:grp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53"/>
              </a:lnSpc>
              <a:spcBef>
                <a:spcPts val="0"/>
              </a:spcBef>
              <a:defRPr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Проблематика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Стрелка вниз 3">
            <a:extLst>
              <a:ext uri="{FF2B5EF4-FFF2-40B4-BE49-F238E27FC236}">
                <a16:creationId xmlns:a16="http://schemas.microsoft.com/office/drawing/2014/main" id="{07105388-1664-6A8E-2C5E-82F4732D32FE}"/>
              </a:ext>
            </a:extLst>
          </p:cNvPr>
          <p:cNvSpPr/>
          <p:nvPr/>
        </p:nvSpPr>
        <p:spPr>
          <a:xfrm>
            <a:off x="7667143" y="2673753"/>
            <a:ext cx="2500132" cy="532435"/>
          </a:xfrm>
          <a:prstGeom prst="downArrow">
            <a:avLst/>
          </a:prstGeom>
          <a:solidFill>
            <a:schemeClr val="bg1"/>
          </a:solidFill>
          <a:ln>
            <a:solidFill>
              <a:srgbClr val="FF7A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76A125-BA6F-4744-80B1-1186F7035864}"/>
              </a:ext>
            </a:extLst>
          </p:cNvPr>
          <p:cNvSpPr txBox="1"/>
          <p:nvPr/>
        </p:nvSpPr>
        <p:spPr>
          <a:xfrm>
            <a:off x="7693625" y="4835542"/>
            <a:ext cx="3022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000" kern="100" dirty="0">
                <a:solidFill>
                  <a:srgbClr val="FF7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" sz="2000" kern="100" dirty="0" err="1">
                <a:solidFill>
                  <a:srgbClr val="FF7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imre_newest_bot</a:t>
            </a:r>
            <a:endParaRPr lang="en" sz="2000" kern="100" dirty="0">
              <a:solidFill>
                <a:srgbClr val="FF7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solidFill>
                <a:srgbClr val="FF7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35F287-81B0-4B6B-FD25-B8E2BBD28897}"/>
              </a:ext>
            </a:extLst>
          </p:cNvPr>
          <p:cNvSpPr txBox="1"/>
          <p:nvPr/>
        </p:nvSpPr>
        <p:spPr>
          <a:xfrm>
            <a:off x="7667143" y="5572306"/>
            <a:ext cx="39514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kern="100" dirty="0" err="1">
                <a:solidFill>
                  <a:srgbClr val="FF7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ru-RU" sz="2000" kern="100" dirty="0">
                <a:solidFill>
                  <a:srgbClr val="FF7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ru-RU" sz="2000" kern="100" dirty="0" err="1">
                <a:solidFill>
                  <a:srgbClr val="FF7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consensus.app</a:t>
            </a:r>
            <a:r>
              <a:rPr lang="ru-RU" sz="2000" kern="100" dirty="0">
                <a:solidFill>
                  <a:srgbClr val="FF7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000" kern="100" dirty="0" err="1">
                <a:solidFill>
                  <a:srgbClr val="FF7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  <a:r>
              <a:rPr lang="ru-RU" sz="2000" kern="100" dirty="0">
                <a:solidFill>
                  <a:srgbClr val="FF7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88F85A-53E6-E61F-77DB-4F3ED5CF60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18" t="4012" r="7839" b="18898"/>
          <a:stretch>
            <a:fillRect/>
          </a:stretch>
        </p:blipFill>
        <p:spPr>
          <a:xfrm>
            <a:off x="10833904" y="4132162"/>
            <a:ext cx="1041721" cy="124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63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E25B2-F973-0927-3B9C-0C2C1E799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3F0849F-C8D6-1658-B991-9407E096B2E9}"/>
              </a:ext>
            </a:extLst>
          </p:cNvPr>
          <p:cNvSpPr txBox="1"/>
          <p:nvPr/>
        </p:nvSpPr>
        <p:spPr>
          <a:xfrm>
            <a:off x="203200" y="1785889"/>
            <a:ext cx="79222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/>
              <a:t>Минимум 2 семинара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/>
              <a:t>Минимум 1 представление своего проекта на семинаре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/>
              <a:t>Защита проекта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/>
              <a:t>Реализация эксперимента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dirty="0"/>
              <a:t>Отчет об эксперименте </a:t>
            </a:r>
          </a:p>
        </p:txBody>
      </p:sp>
      <p:sp>
        <p:nvSpPr>
          <p:cNvPr id="14" name="Google Shape;104;p3">
            <a:extLst>
              <a:ext uri="{FF2B5EF4-FFF2-40B4-BE49-F238E27FC236}">
                <a16:creationId xmlns:a16="http://schemas.microsoft.com/office/drawing/2014/main" id="{F6501E14-7540-9400-2C83-1D73FC304CC6}"/>
              </a:ext>
            </a:extLst>
          </p:cNvPr>
          <p:cNvSpPr txBox="1"/>
          <p:nvPr/>
        </p:nvSpPr>
        <p:spPr bwMode="auto">
          <a:xfrm>
            <a:off x="203200" y="254001"/>
            <a:ext cx="780042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u="none" strike="noStrike" cap="none" dirty="0">
                <a:solidFill>
                  <a:schemeClr val="dk1"/>
                </a:solidFill>
                <a:latin typeface="+mn-lt"/>
                <a:ea typeface="PT Sans"/>
                <a:cs typeface="PT Sans"/>
                <a:sym typeface="PT Sans"/>
              </a:rPr>
              <a:t>Условия получения премии</a:t>
            </a:r>
            <a:endParaRPr sz="3600" b="1" dirty="0">
              <a:solidFill>
                <a:schemeClr val="dk1"/>
              </a:solidFill>
              <a:latin typeface="+mn-lt"/>
              <a:ea typeface="PT Sans"/>
              <a:cs typeface="PT Sans"/>
              <a:sym typeface="PT Sans"/>
            </a:endParaRPr>
          </a:p>
        </p:txBody>
      </p:sp>
      <p:cxnSp>
        <p:nvCxnSpPr>
          <p:cNvPr id="15" name="Google Shape;105;p3">
            <a:extLst>
              <a:ext uri="{FF2B5EF4-FFF2-40B4-BE49-F238E27FC236}">
                <a16:creationId xmlns:a16="http://schemas.microsoft.com/office/drawing/2014/main" id="{70DEC0AF-07C3-36BC-BB38-7374670C78A9}"/>
              </a:ext>
            </a:extLst>
          </p:cNvPr>
          <p:cNvCxnSpPr/>
          <p:nvPr/>
        </p:nvCxnSpPr>
        <p:spPr bwMode="auto"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442622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A0A4A-AE5B-2FC7-A8EE-38B37C898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533B417-296D-1FF0-0FA1-E8091F43C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5"/>
          <a:stretch>
            <a:fillRect/>
          </a:stretch>
        </p:blipFill>
        <p:spPr>
          <a:xfrm>
            <a:off x="0" y="2172635"/>
            <a:ext cx="7177673" cy="3599726"/>
          </a:xfrm>
          <a:prstGeom prst="rect">
            <a:avLst/>
          </a:prstGeom>
        </p:spPr>
      </p:pic>
      <p:sp>
        <p:nvSpPr>
          <p:cNvPr id="2" name="TextBox 16">
            <a:extLst>
              <a:ext uri="{FF2B5EF4-FFF2-40B4-BE49-F238E27FC236}">
                <a16:creationId xmlns:a16="http://schemas.microsoft.com/office/drawing/2014/main" id="{535291EF-EE33-3EC3-EE7E-2AA4D988FF20}"/>
              </a:ext>
            </a:extLst>
          </p:cNvPr>
          <p:cNvSpPr txBox="1"/>
          <p:nvPr/>
        </p:nvSpPr>
        <p:spPr bwMode="auto">
          <a:xfrm>
            <a:off x="7667143" y="3564429"/>
            <a:ext cx="4294843" cy="315984"/>
          </a:xfrm>
          <a:prstGeom prst="rect">
            <a:avLst/>
          </a:prstGeom>
          <a:grp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53"/>
              </a:lnSpc>
              <a:spcBef>
                <a:spcPts val="0"/>
              </a:spcBef>
              <a:defRPr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Теоретические объяснения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E49BA86D-D20E-52CC-0226-32AF4831A611}"/>
              </a:ext>
            </a:extLst>
          </p:cNvPr>
          <p:cNvSpPr txBox="1"/>
          <p:nvPr/>
        </p:nvSpPr>
        <p:spPr bwMode="auto">
          <a:xfrm>
            <a:off x="7667143" y="2248968"/>
            <a:ext cx="4294843" cy="315984"/>
          </a:xfrm>
          <a:prstGeom prst="rect">
            <a:avLst/>
          </a:prstGeom>
          <a:grp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53"/>
              </a:lnSpc>
              <a:spcBef>
                <a:spcPts val="0"/>
              </a:spcBef>
              <a:defRPr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Проблематика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Стрелка вниз 3">
            <a:extLst>
              <a:ext uri="{FF2B5EF4-FFF2-40B4-BE49-F238E27FC236}">
                <a16:creationId xmlns:a16="http://schemas.microsoft.com/office/drawing/2014/main" id="{516A8EAF-40D6-FED6-5110-CA76EE2428D7}"/>
              </a:ext>
            </a:extLst>
          </p:cNvPr>
          <p:cNvSpPr/>
          <p:nvPr/>
        </p:nvSpPr>
        <p:spPr>
          <a:xfrm>
            <a:off x="7667143" y="2673753"/>
            <a:ext cx="2500132" cy="532435"/>
          </a:xfrm>
          <a:prstGeom prst="downArrow">
            <a:avLst/>
          </a:prstGeom>
          <a:solidFill>
            <a:schemeClr val="bg1"/>
          </a:solidFill>
          <a:ln>
            <a:solidFill>
              <a:srgbClr val="FF7A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024A79AC-CDBB-EE88-30F9-39903D91B06D}"/>
              </a:ext>
            </a:extLst>
          </p:cNvPr>
          <p:cNvSpPr txBox="1"/>
          <p:nvPr/>
        </p:nvSpPr>
        <p:spPr bwMode="auto">
          <a:xfrm>
            <a:off x="7667143" y="5183725"/>
            <a:ext cx="4294843" cy="315984"/>
          </a:xfrm>
          <a:prstGeom prst="rect">
            <a:avLst/>
          </a:prstGeom>
          <a:grp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53"/>
              </a:lnSpc>
              <a:spcBef>
                <a:spcPts val="0"/>
              </a:spcBef>
              <a:defRPr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Исследовательский вопрос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Стрелка вниз 8">
            <a:extLst>
              <a:ext uri="{FF2B5EF4-FFF2-40B4-BE49-F238E27FC236}">
                <a16:creationId xmlns:a16="http://schemas.microsoft.com/office/drawing/2014/main" id="{782D4B99-B09B-20F5-A00E-A7E4736E3677}"/>
              </a:ext>
            </a:extLst>
          </p:cNvPr>
          <p:cNvSpPr/>
          <p:nvPr/>
        </p:nvSpPr>
        <p:spPr>
          <a:xfrm>
            <a:off x="7667143" y="4293049"/>
            <a:ext cx="2500132" cy="532435"/>
          </a:xfrm>
          <a:prstGeom prst="downArrow">
            <a:avLst/>
          </a:prstGeom>
          <a:solidFill>
            <a:schemeClr val="bg1"/>
          </a:solidFill>
          <a:ln>
            <a:solidFill>
              <a:srgbClr val="FF7A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2956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18579E-F642-755C-5736-36056F0A4DFC}"/>
              </a:ext>
            </a:extLst>
          </p:cNvPr>
          <p:cNvSpPr txBox="1"/>
          <p:nvPr/>
        </p:nvSpPr>
        <p:spPr>
          <a:xfrm>
            <a:off x="626523" y="2660822"/>
            <a:ext cx="11101019" cy="2147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>
                <a:solidFill>
                  <a:schemeClr val="dk1"/>
                </a:solidFill>
                <a:sym typeface="Raleway"/>
              </a:rPr>
              <a:t>Исследовательский вопрос 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>
                <a:solidFill>
                  <a:schemeClr val="dk1"/>
                </a:solidFill>
                <a:sym typeface="Raleway"/>
              </a:rPr>
              <a:t>- </a:t>
            </a:r>
            <a:r>
              <a:rPr lang="ru-RU" sz="2800" dirty="0" err="1">
                <a:solidFill>
                  <a:schemeClr val="dk1"/>
                </a:solidFill>
                <a:sym typeface="Raleway"/>
              </a:rPr>
              <a:t>операционализированная</a:t>
            </a:r>
            <a:r>
              <a:rPr lang="ru-RU" sz="2800" dirty="0">
                <a:solidFill>
                  <a:schemeClr val="dk1"/>
                </a:solidFill>
                <a:sym typeface="Raleway"/>
              </a:rPr>
              <a:t> форма незнания, которая может быть переведена в процедуры исследования (наблюдение, эксперимент, моделирование, интерпретацию и т.д.)</a:t>
            </a:r>
          </a:p>
        </p:txBody>
      </p:sp>
    </p:spTree>
    <p:extLst>
      <p:ext uri="{BB962C8B-B14F-4D97-AF65-F5344CB8AC3E}">
        <p14:creationId xmlns:p14="http://schemas.microsoft.com/office/powerpoint/2010/main" val="17324804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45DBEE-9DB8-6303-F2A8-8A79D9144749}"/>
              </a:ext>
            </a:extLst>
          </p:cNvPr>
          <p:cNvSpPr txBox="1"/>
          <p:nvPr/>
        </p:nvSpPr>
        <p:spPr>
          <a:xfrm>
            <a:off x="429759" y="742051"/>
            <a:ext cx="1114379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изменяется экспрессия гена FOXP2 в коре головного мозга воробьев в период обучения пению?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сделать так, чтобы люди не старели?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Какие белки связываются с рецептором инсулина в печени мышей при </a:t>
            </a:r>
            <a:r>
              <a:rPr lang="ru-RU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гипокалорийной</a:t>
            </a: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диете?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изменение температуры окружающей среды на ±3 °C влияет на скорость метаморфоза у личинок лягушек </a:t>
            </a:r>
            <a:r>
              <a:rPr lang="ru-RU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Rana</a:t>
            </a: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temporaria</a:t>
            </a: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Влияет ли полиморфизм в гене MC1R на интенсивность окраски шерсти у популяций песцов в разных широтах?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Что является истинной причиной рака?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Почему любовь существует в природе?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концентрация кортизола в слюне у человекообразных обезьян меняется в ответ на присутствие наблюдателя?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природа заботится о равновесии в экосистеме?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Какие нейроны гипоталамуса активируются при дефиците натрия у крыс и какие нейропептиды они секретируют?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частота мутаций в митохондриальной ДНК изменяется у дрозофил с возрастом?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Какие поведенческие стратегии выбирают пчёлы при столкновении с двумя конкурирующими источниками нектара разной концентрации?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экспозиция к </a:t>
            </a:r>
            <a:r>
              <a:rPr lang="ru-RU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микропластикам</a:t>
            </a: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влияет на скорость роста и репродуктивный успех дафний (</a:t>
            </a:r>
            <a:r>
              <a:rPr lang="ru-RU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Daphnia</a:t>
            </a: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magna</a:t>
            </a: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Какие гены активируются у растений томата при поражении патогеном </a:t>
            </a:r>
            <a:r>
              <a:rPr lang="ru-RU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Phytophthora</a:t>
            </a: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infestans</a:t>
            </a: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первые 24 часа инфекции?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Можно ли сказать, что вирусы – это зло?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8279E9-DB15-5B4F-6FA6-2E4D3C89593F}"/>
              </a:ext>
            </a:extLst>
          </p:cNvPr>
          <p:cNvSpPr txBox="1"/>
          <p:nvPr/>
        </p:nvSpPr>
        <p:spPr>
          <a:xfrm>
            <a:off x="429759" y="0"/>
            <a:ext cx="965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Выберите неисследовательские вопросы</a:t>
            </a:r>
          </a:p>
        </p:txBody>
      </p:sp>
    </p:spTree>
    <p:extLst>
      <p:ext uri="{BB962C8B-B14F-4D97-AF65-F5344CB8AC3E}">
        <p14:creationId xmlns:p14="http://schemas.microsoft.com/office/powerpoint/2010/main" val="37898292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532535EE-3E81-90B4-1969-B2ADA4F34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g3624d54116f_0_9" title="мозаика 2.png">
            <a:extLst>
              <a:ext uri="{FF2B5EF4-FFF2-40B4-BE49-F238E27FC236}">
                <a16:creationId xmlns:a16="http://schemas.microsoft.com/office/drawing/2014/main" id="{50AADDF8-7A2B-A168-C52E-FB611DC61D8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490526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g3624d54116f_0_9">
            <a:extLst>
              <a:ext uri="{FF2B5EF4-FFF2-40B4-BE49-F238E27FC236}">
                <a16:creationId xmlns:a16="http://schemas.microsoft.com/office/drawing/2014/main" id="{BFD3F604-D043-77EE-05AF-8FAB2E26795A}"/>
              </a:ext>
            </a:extLst>
          </p:cNvPr>
          <p:cNvCxnSpPr/>
          <p:nvPr/>
        </p:nvCxnSpPr>
        <p:spPr>
          <a:xfrm rot="10800000" flipH="1">
            <a:off x="7037888" y="5251722"/>
            <a:ext cx="5170500" cy="1200"/>
          </a:xfrm>
          <a:prstGeom prst="straightConnector1">
            <a:avLst/>
          </a:prstGeom>
          <a:noFill/>
          <a:ln w="730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9" name="Google Shape;139;g3624d54116f_0_9">
            <a:extLst>
              <a:ext uri="{FF2B5EF4-FFF2-40B4-BE49-F238E27FC236}">
                <a16:creationId xmlns:a16="http://schemas.microsoft.com/office/drawing/2014/main" id="{68F10ED0-9005-04E6-7930-CDC4C6235356}"/>
              </a:ext>
            </a:extLst>
          </p:cNvPr>
          <p:cNvSpPr txBox="1"/>
          <p:nvPr/>
        </p:nvSpPr>
        <p:spPr>
          <a:xfrm>
            <a:off x="4757195" y="3038257"/>
            <a:ext cx="7159762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/>
            <a:r>
              <a:rPr lang="ru-RU" sz="4000" dirty="0"/>
              <a:t>Переведите выделенную вами проблему в исследовательский вопрос </a:t>
            </a:r>
          </a:p>
          <a:p>
            <a:pPr algn="r"/>
            <a:endParaRPr lang="ru-RU" sz="4000" dirty="0">
              <a:solidFill>
                <a:schemeClr val="dk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47A6B3-C8F9-244C-757A-1C839A0499E3}"/>
              </a:ext>
            </a:extLst>
          </p:cNvPr>
          <p:cNvSpPr txBox="1"/>
          <p:nvPr/>
        </p:nvSpPr>
        <p:spPr>
          <a:xfrm>
            <a:off x="5788163" y="5490617"/>
            <a:ext cx="61287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chemeClr val="dk1"/>
                </a:solidFill>
                <a:sym typeface="PT Sans"/>
              </a:rPr>
              <a:t>Зафиксируйте в чате</a:t>
            </a:r>
          </a:p>
        </p:txBody>
      </p:sp>
    </p:spTree>
    <p:extLst>
      <p:ext uri="{BB962C8B-B14F-4D97-AF65-F5344CB8AC3E}">
        <p14:creationId xmlns:p14="http://schemas.microsoft.com/office/powerpoint/2010/main" val="38720031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26FED7-D06C-420E-8EBC-E3CD99087AE0}"/>
              </a:ext>
            </a:extLst>
          </p:cNvPr>
          <p:cNvSpPr txBox="1"/>
          <p:nvPr/>
        </p:nvSpPr>
        <p:spPr>
          <a:xfrm>
            <a:off x="3148884" y="701899"/>
            <a:ext cx="645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98FB7B-9980-4DC0-9611-BFD53D3E1BC9}"/>
              </a:ext>
            </a:extLst>
          </p:cNvPr>
          <p:cNvSpPr txBox="1"/>
          <p:nvPr/>
        </p:nvSpPr>
        <p:spPr>
          <a:xfrm>
            <a:off x="727658" y="1700011"/>
            <a:ext cx="10354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/>
          </a:p>
          <a:p>
            <a:pPr marL="342900" indent="-342900">
              <a:buAutoNum type="arabicPeriod"/>
            </a:pPr>
            <a:endParaRPr lang="ru-RU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536EEF-09BF-44FE-9AEB-9EF1017E8539}"/>
              </a:ext>
            </a:extLst>
          </p:cNvPr>
          <p:cNvSpPr txBox="1"/>
          <p:nvPr/>
        </p:nvSpPr>
        <p:spPr>
          <a:xfrm>
            <a:off x="727658" y="2053954"/>
            <a:ext cx="1092772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000" dirty="0"/>
              <a:t>Выбор проблемы, которая гипотетически может решаться с помощью внедрения технологий ИИ (ИИ - не панацея)</a:t>
            </a:r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FontTx/>
              <a:buAutoNum type="arabicPeriod"/>
            </a:pPr>
            <a:r>
              <a:rPr lang="ru-RU" sz="2000" dirty="0"/>
              <a:t>Подбор теоретического фреймворка (педагогика, психология, социология)</a:t>
            </a:r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r>
              <a:rPr lang="ru-RU" sz="2000" dirty="0"/>
              <a:t>Формулирование исследовательского вопроса</a:t>
            </a:r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r>
              <a:rPr lang="ru-RU" sz="2000" dirty="0"/>
              <a:t>Прикладная концептуализация исследования (выделение базовых концептов и связей между ними)</a:t>
            </a:r>
          </a:p>
          <a:p>
            <a:endParaRPr lang="ru-RU" sz="2000" dirty="0"/>
          </a:p>
          <a:p>
            <a:r>
              <a:rPr lang="ru-RU" sz="2000" dirty="0"/>
              <a:t>5.     Формулирование гипотезы</a:t>
            </a:r>
          </a:p>
          <a:p>
            <a:endParaRPr lang="ru-RU" sz="2000" dirty="0"/>
          </a:p>
          <a:p>
            <a:r>
              <a:rPr lang="ru-RU" sz="2000" dirty="0"/>
              <a:t>6.     </a:t>
            </a:r>
            <a:r>
              <a:rPr lang="ru-RU" sz="2000" dirty="0" err="1"/>
              <a:t>Операционализация</a:t>
            </a:r>
            <a:r>
              <a:rPr lang="ru-RU" sz="2000" dirty="0"/>
              <a:t> концептов (как их замеряем, констатируем изменения)</a:t>
            </a:r>
          </a:p>
          <a:p>
            <a:pPr marL="457200" indent="-457200">
              <a:buAutoNum type="arabicPeriod"/>
            </a:pPr>
            <a:endParaRPr lang="ru-RU" sz="2000" dirty="0"/>
          </a:p>
          <a:p>
            <a:endParaRPr lang="ru-RU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4E1397-F48F-42AB-8D7E-9E6D16A52527}"/>
              </a:ext>
            </a:extLst>
          </p:cNvPr>
          <p:cNvSpPr txBox="1"/>
          <p:nvPr/>
        </p:nvSpPr>
        <p:spPr>
          <a:xfrm>
            <a:off x="646635" y="97869"/>
            <a:ext cx="7386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Доказательное внедрение</a:t>
            </a:r>
          </a:p>
        </p:txBody>
      </p:sp>
      <p:cxnSp>
        <p:nvCxnSpPr>
          <p:cNvPr id="7" name="Google Shape;105;p3">
            <a:extLst>
              <a:ext uri="{FF2B5EF4-FFF2-40B4-BE49-F238E27FC236}">
                <a16:creationId xmlns:a16="http://schemas.microsoft.com/office/drawing/2014/main" id="{9B6FB9FA-E5B3-4FB9-C936-B59AB61F4820}"/>
              </a:ext>
            </a:extLst>
          </p:cNvPr>
          <p:cNvCxnSpPr/>
          <p:nvPr/>
        </p:nvCxnSpPr>
        <p:spPr bwMode="auto"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3213872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4E183D-30B1-A837-E1F4-D8F295526F8B}"/>
              </a:ext>
            </a:extLst>
          </p:cNvPr>
          <p:cNvSpPr txBox="1"/>
          <p:nvPr/>
        </p:nvSpPr>
        <p:spPr>
          <a:xfrm>
            <a:off x="646635" y="97869"/>
            <a:ext cx="7386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Пример </a:t>
            </a:r>
          </a:p>
        </p:txBody>
      </p:sp>
      <p:cxnSp>
        <p:nvCxnSpPr>
          <p:cNvPr id="3" name="Google Shape;105;p3">
            <a:extLst>
              <a:ext uri="{FF2B5EF4-FFF2-40B4-BE49-F238E27FC236}">
                <a16:creationId xmlns:a16="http://schemas.microsoft.com/office/drawing/2014/main" id="{9E216B82-9D52-1DA5-6638-E46A6420BCB0}"/>
              </a:ext>
            </a:extLst>
          </p:cNvPr>
          <p:cNvCxnSpPr/>
          <p:nvPr/>
        </p:nvCxnSpPr>
        <p:spPr bwMode="auto"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565C7AB-89FD-3A38-38EF-2B4218D64BAB}"/>
              </a:ext>
            </a:extLst>
          </p:cNvPr>
          <p:cNvSpPr txBox="1"/>
          <p:nvPr/>
        </p:nvSpPr>
        <p:spPr>
          <a:xfrm>
            <a:off x="646635" y="2171179"/>
            <a:ext cx="60998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rgbClr val="0070C0"/>
                </a:solidFill>
              </a:rPr>
              <a:t>https</a:t>
            </a:r>
            <a:r>
              <a:rPr lang="ru-RU" sz="2000" dirty="0">
                <a:solidFill>
                  <a:srgbClr val="0070C0"/>
                </a:solidFill>
              </a:rPr>
              <a:t>://</a:t>
            </a:r>
            <a:r>
              <a:rPr lang="ru-RU" sz="2000" dirty="0" err="1">
                <a:solidFill>
                  <a:srgbClr val="0070C0"/>
                </a:solidFill>
              </a:rPr>
              <a:t>docs.google.com</a:t>
            </a:r>
            <a:r>
              <a:rPr lang="ru-RU" sz="2000" dirty="0">
                <a:solidFill>
                  <a:srgbClr val="0070C0"/>
                </a:solidFill>
              </a:rPr>
              <a:t>/</a:t>
            </a:r>
            <a:r>
              <a:rPr lang="ru-RU" sz="2000" dirty="0" err="1">
                <a:solidFill>
                  <a:srgbClr val="0070C0"/>
                </a:solidFill>
              </a:rPr>
              <a:t>document</a:t>
            </a:r>
            <a:r>
              <a:rPr lang="ru-RU" sz="2000" dirty="0">
                <a:solidFill>
                  <a:srgbClr val="0070C0"/>
                </a:solidFill>
              </a:rPr>
              <a:t>/</a:t>
            </a:r>
            <a:r>
              <a:rPr lang="ru-RU" sz="2000" dirty="0" err="1">
                <a:solidFill>
                  <a:srgbClr val="0070C0"/>
                </a:solidFill>
              </a:rPr>
              <a:t>d</a:t>
            </a:r>
            <a:r>
              <a:rPr lang="ru-RU" sz="2000" dirty="0">
                <a:solidFill>
                  <a:srgbClr val="0070C0"/>
                </a:solidFill>
              </a:rPr>
              <a:t>/1yqrIsLNpmjXG4VIUNp5Z2IhNAi6OdMQfWDOQQdzUhr4/</a:t>
            </a:r>
            <a:r>
              <a:rPr lang="ru-RU" sz="2000" dirty="0" err="1">
                <a:solidFill>
                  <a:srgbClr val="0070C0"/>
                </a:solidFill>
              </a:rPr>
              <a:t>mobilebasic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0102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D228E5-1A8A-4800-A399-600FD24F4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7473" y="310591"/>
            <a:ext cx="9144000" cy="590931"/>
          </a:xfr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600" b="1" dirty="0">
                <a:latin typeface="+mn-lt"/>
                <a:ea typeface="+mn-ea"/>
                <a:cs typeface="+mn-cs"/>
              </a:rPr>
              <a:t>Дизайн эксперимента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314EF79-7A10-415C-90DC-42DD065AC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070" y="2139033"/>
            <a:ext cx="9144000" cy="3007217"/>
          </a:xfrm>
        </p:spPr>
        <p:txBody>
          <a:bodyPr/>
          <a:lstStyle/>
          <a:p>
            <a:pPr algn="l"/>
            <a:r>
              <a:rPr lang="ru-RU" dirty="0"/>
              <a:t>Где, когда, с кем?</a:t>
            </a:r>
          </a:p>
          <a:p>
            <a:pPr algn="l"/>
            <a:r>
              <a:rPr lang="ru-RU" dirty="0"/>
              <a:t>Экспериментальная и контрольная группа</a:t>
            </a:r>
          </a:p>
          <a:p>
            <a:pPr algn="l"/>
            <a:endParaRPr lang="ru-RU" dirty="0"/>
          </a:p>
          <a:p>
            <a:pPr algn="l"/>
            <a:r>
              <a:rPr lang="ru-RU" dirty="0"/>
              <a:t>Сценарий внедрения, замеров и т.д.</a:t>
            </a:r>
          </a:p>
        </p:txBody>
      </p:sp>
      <p:cxnSp>
        <p:nvCxnSpPr>
          <p:cNvPr id="4" name="Google Shape;105;p3">
            <a:extLst>
              <a:ext uri="{FF2B5EF4-FFF2-40B4-BE49-F238E27FC236}">
                <a16:creationId xmlns:a16="http://schemas.microsoft.com/office/drawing/2014/main" id="{D9F72292-F330-97AF-5957-4E227E3227CC}"/>
              </a:ext>
            </a:extLst>
          </p:cNvPr>
          <p:cNvCxnSpPr/>
          <p:nvPr/>
        </p:nvCxnSpPr>
        <p:spPr bwMode="auto"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276451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B2558-D5EE-442F-99E1-9DFA1D7D5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55" y="711625"/>
            <a:ext cx="10515600" cy="743687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+mn-lt"/>
                <a:ea typeface="+mn-ea"/>
                <a:cs typeface="+mn-cs"/>
              </a:rPr>
              <a:t>ТЗ для инженеров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B9EAC5-67FB-4A8C-AA6B-C8F4B8514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2684" y="1711036"/>
            <a:ext cx="10515600" cy="1500187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https://disk.360.yandex.ru/i/FjBqKiIxGJdYfQ</a:t>
            </a:r>
            <a:endParaRPr lang="ru-RU" dirty="0"/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3F4590-8867-48B2-ABC6-8CEA9B3E86AE}"/>
              </a:ext>
            </a:extLst>
          </p:cNvPr>
          <p:cNvSpPr txBox="1"/>
          <p:nvPr/>
        </p:nvSpPr>
        <p:spPr>
          <a:xfrm>
            <a:off x="902684" y="2575775"/>
            <a:ext cx="9471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Цель проекта</a:t>
            </a:r>
          </a:p>
          <a:p>
            <a:r>
              <a:rPr lang="ru-RU" dirty="0"/>
              <a:t>Ключевые стейкхолдеры и их действия</a:t>
            </a:r>
          </a:p>
          <a:p>
            <a:r>
              <a:rPr lang="ru-RU" dirty="0"/>
              <a:t>Воздействия проекта на стейкхолдеров</a:t>
            </a:r>
          </a:p>
          <a:p>
            <a:r>
              <a:rPr lang="ru-RU" dirty="0" err="1"/>
              <a:t>Деливераблы</a:t>
            </a:r>
            <a:r>
              <a:rPr lang="ru-RU" dirty="0"/>
              <a:t> проекта</a:t>
            </a:r>
          </a:p>
          <a:p>
            <a:r>
              <a:rPr lang="ru-RU" dirty="0"/>
              <a:t>Знания системы</a:t>
            </a:r>
          </a:p>
          <a:p>
            <a:r>
              <a:rPr lang="ru-RU" dirty="0"/>
              <a:t>Умения системы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1905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89ECCD-95D3-4DD4-AE25-4A9AC2ADC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86" y="0"/>
            <a:ext cx="10515600" cy="866037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+mn-lt"/>
                <a:ea typeface="+mn-ea"/>
                <a:cs typeface="+mn-cs"/>
              </a:rPr>
              <a:t>Шаги работы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1A0E17-0098-48A9-98B5-EB983E565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4286" y="1163257"/>
            <a:ext cx="6981203" cy="569474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</a:rPr>
              <a:t>1.</a:t>
            </a: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Выбор пространства эксперимента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</a:rPr>
              <a:t>2. Выбор типа работы: в группе до 3 человек или индивидуально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</a:rPr>
              <a:t>3. Анализ курса: ревизия образовательных результатов, деятельности и форматов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</a:rPr>
              <a:t>4. Анализ проблем, противоречий и создание проблемного поля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</a:rPr>
              <a:t>5. Концептуализация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</a:rPr>
              <a:t>6. Перевод проблемы в исследовательский вопрос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</a:rPr>
              <a:t>7. Подбор теоретической рамки, </a:t>
            </a:r>
            <a:r>
              <a:rPr lang="ru-RU" dirty="0" err="1">
                <a:solidFill>
                  <a:schemeClr val="tx1"/>
                </a:solidFill>
              </a:rPr>
              <a:t>операционализация</a:t>
            </a:r>
            <a:r>
              <a:rPr lang="ru-RU" dirty="0">
                <a:solidFill>
                  <a:schemeClr val="tx1"/>
                </a:solidFill>
              </a:rPr>
              <a:t>, формулирование гипотезы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i="1" dirty="0">
                <a:solidFill>
                  <a:schemeClr val="tx1"/>
                </a:solidFill>
              </a:rPr>
              <a:t>8. Разработка дизайна экспериментов: организация работы для проверки гипотезы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i="1" dirty="0">
                <a:solidFill>
                  <a:schemeClr val="tx1"/>
                </a:solidFill>
              </a:rPr>
              <a:t>9. Формулирование требований к ИИ-решению (ТЗ для инженеров)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i="1" dirty="0">
                <a:solidFill>
                  <a:schemeClr val="tx1"/>
                </a:solidFill>
              </a:rPr>
              <a:t>10. Проведение эксперимента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EFBEB4-058E-0DE0-4FDE-5F02B4ECBF9F}"/>
              </a:ext>
            </a:extLst>
          </p:cNvPr>
          <p:cNvSpPr txBox="1"/>
          <p:nvPr/>
        </p:nvSpPr>
        <p:spPr>
          <a:xfrm>
            <a:off x="8661580" y="4710897"/>
            <a:ext cx="3530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Продвижение собираем на доске: </a:t>
            </a:r>
          </a:p>
          <a:p>
            <a:endParaRPr lang="ru-RU" dirty="0"/>
          </a:p>
        </p:txBody>
      </p:sp>
      <p:cxnSp>
        <p:nvCxnSpPr>
          <p:cNvPr id="5" name="Google Shape;105;p3">
            <a:extLst>
              <a:ext uri="{FF2B5EF4-FFF2-40B4-BE49-F238E27FC236}">
                <a16:creationId xmlns:a16="http://schemas.microsoft.com/office/drawing/2014/main" id="{6113AFBA-6CEF-B949-382E-0FB7C6A1B4E0}"/>
              </a:ext>
            </a:extLst>
          </p:cNvPr>
          <p:cNvCxnSpPr/>
          <p:nvPr/>
        </p:nvCxnSpPr>
        <p:spPr bwMode="auto"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588993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5707073" name="Текст 3"/>
          <p:cNvSpPr txBox="1"/>
          <p:nvPr/>
        </p:nvSpPr>
        <p:spPr bwMode="auto">
          <a:xfrm>
            <a:off x="5193780" y="1236038"/>
            <a:ext cx="1370009" cy="508945"/>
          </a:xfrm>
          <a:prstGeom prst="rect">
            <a:avLst/>
          </a:prstGeom>
        </p:spPr>
        <p:txBody>
          <a:bodyPr/>
          <a:lstStyle>
            <a:lvl1pPr marL="228600" indent="-228600" algn="l" defTabSz="914400">
              <a:lnSpc>
                <a:spcPct val="90000"/>
              </a:lnSpc>
              <a:spcBef>
                <a:spcPts val="999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9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latin typeface="Arial"/>
                <a:cs typeface="Arial"/>
              </a:rPr>
              <a:t>Edu</a:t>
            </a:r>
            <a:endParaRPr lang="ru-RU" b="1" dirty="0">
              <a:latin typeface="Arial"/>
              <a:cs typeface="Arial"/>
            </a:endParaRPr>
          </a:p>
        </p:txBody>
      </p:sp>
      <p:cxnSp>
        <p:nvCxnSpPr>
          <p:cNvPr id="1801470765" name="Прямая соединительная линия 6"/>
          <p:cNvCxnSpPr>
            <a:cxnSpLocks/>
          </p:cNvCxnSpPr>
          <p:nvPr/>
        </p:nvCxnSpPr>
        <p:spPr bwMode="auto">
          <a:xfrm>
            <a:off x="6095999" y="959743"/>
            <a:ext cx="1" cy="5607312"/>
          </a:xfrm>
          <a:prstGeom prst="line">
            <a:avLst/>
          </a:prstGeom>
          <a:ln>
            <a:solidFill>
              <a:srgbClr val="FF6B0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52924837" name="Текст 3"/>
          <p:cNvSpPr txBox="1"/>
          <p:nvPr/>
        </p:nvSpPr>
        <p:spPr bwMode="auto">
          <a:xfrm>
            <a:off x="6278492" y="1217694"/>
            <a:ext cx="1370009" cy="508945"/>
          </a:xfrm>
          <a:prstGeom prst="rect">
            <a:avLst/>
          </a:prstGeom>
        </p:spPr>
        <p:txBody>
          <a:bodyPr/>
          <a:lstStyle>
            <a:lvl1pPr marL="15874" indent="-15874" algn="l" defTabSz="914400">
              <a:lnSpc>
                <a:spcPct val="90000"/>
              </a:lnSpc>
              <a:spcBef>
                <a:spcPts val="999"/>
              </a:spcBef>
              <a:buFont typeface="Arial"/>
              <a:buNone/>
              <a:defRPr lang="en-GB" sz="1800" b="0" i="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5pPr>
            <a:lvl6pPr marL="2514599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 b="1">
                <a:latin typeface="Arial"/>
                <a:cs typeface="Arial"/>
              </a:rPr>
              <a:t>Res</a:t>
            </a:r>
            <a:endParaRPr lang="ru-RU" sz="2800" b="1">
              <a:latin typeface="Arial"/>
              <a:cs typeface="Arial"/>
            </a:endParaRPr>
          </a:p>
        </p:txBody>
      </p:sp>
      <p:sp>
        <p:nvSpPr>
          <p:cNvPr id="1279310201" name="Текст 3"/>
          <p:cNvSpPr txBox="1"/>
          <p:nvPr/>
        </p:nvSpPr>
        <p:spPr bwMode="auto">
          <a:xfrm>
            <a:off x="77458" y="1176816"/>
            <a:ext cx="3307212" cy="4352645"/>
          </a:xfrm>
          <a:prstGeom prst="rect">
            <a:avLst/>
          </a:prstGeom>
        </p:spPr>
        <p:txBody>
          <a:bodyPr/>
          <a:lstStyle>
            <a:lvl1pPr marL="15874" indent="-15874" algn="l" defTabSz="914400">
              <a:lnSpc>
                <a:spcPct val="90000"/>
              </a:lnSpc>
              <a:spcBef>
                <a:spcPts val="999"/>
              </a:spcBef>
              <a:buFont typeface="Arial"/>
              <a:buNone/>
              <a:defRPr lang="en-GB" sz="1800" b="0" i="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5pPr>
            <a:lvl6pPr marL="2514599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>
                <a:latin typeface="Arial"/>
                <a:cs typeface="Arial"/>
              </a:rPr>
              <a:t>Трудности</a:t>
            </a:r>
            <a:endParaRPr dirty="0"/>
          </a:p>
          <a:p>
            <a:pPr marL="0" indent="0">
              <a:defRPr/>
            </a:pPr>
            <a:r>
              <a:rPr lang="ru-RU" sz="1400" dirty="0">
                <a:latin typeface="Arial"/>
                <a:cs typeface="Arial"/>
              </a:rPr>
              <a:t>Вместо формирования новых эвристик (собственного развития) делегируют ранее незнакомые задачи ИИ</a:t>
            </a:r>
            <a:endParaRPr dirty="0"/>
          </a:p>
          <a:p>
            <a:pPr marL="0" indent="0">
              <a:defRPr/>
            </a:pPr>
            <a:r>
              <a:rPr lang="ru-RU" sz="1400" dirty="0">
                <a:latin typeface="Arial"/>
                <a:cs typeface="Arial"/>
              </a:rPr>
              <a:t>Люди делегируют наиболее сложные задачи </a:t>
            </a:r>
            <a:endParaRPr dirty="0"/>
          </a:p>
          <a:p>
            <a:pPr marL="0" indent="0">
              <a:defRPr/>
            </a:pPr>
            <a:r>
              <a:rPr lang="ru-RU" sz="1400" dirty="0">
                <a:latin typeface="Arial"/>
                <a:cs typeface="Arial"/>
              </a:rPr>
              <a:t>Люди не могут оценить сложность задачи, переоценивают собственные возможности и недооценивают ИИ</a:t>
            </a:r>
            <a:endParaRPr dirty="0"/>
          </a:p>
          <a:p>
            <a:pPr marL="0" indent="0">
              <a:defRPr/>
            </a:pPr>
            <a:r>
              <a:rPr lang="ru-RU" sz="1400" dirty="0">
                <a:latin typeface="Arial"/>
                <a:cs typeface="Arial"/>
              </a:rPr>
              <a:t>Использование студентами ИИ без изменения образ-ого процесса снижает результаты</a:t>
            </a:r>
            <a:endParaRPr dirty="0"/>
          </a:p>
          <a:p>
            <a:pPr marL="0" indent="0">
              <a:defRPr/>
            </a:pPr>
            <a:r>
              <a:rPr lang="ru-RU" sz="1400" dirty="0">
                <a:latin typeface="Arial"/>
                <a:cs typeface="Arial"/>
              </a:rPr>
              <a:t>Академический сговор (новый уровень имитации)</a:t>
            </a:r>
            <a:endParaRPr dirty="0"/>
          </a:p>
          <a:p>
            <a:pPr marL="0" indent="0">
              <a:defRPr/>
            </a:pPr>
            <a:endParaRPr lang="ru-RU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defRPr/>
            </a:pPr>
            <a:endParaRPr lang="ru-RU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defRPr/>
            </a:pPr>
            <a:endParaRPr lang="ru-RU" sz="1050" dirty="0">
              <a:latin typeface="Arial"/>
              <a:cs typeface="Arial"/>
            </a:endParaRPr>
          </a:p>
        </p:txBody>
      </p:sp>
      <p:sp>
        <p:nvSpPr>
          <p:cNvPr id="8488413" name="Текст 3"/>
          <p:cNvSpPr txBox="1"/>
          <p:nvPr/>
        </p:nvSpPr>
        <p:spPr bwMode="auto">
          <a:xfrm>
            <a:off x="3384677" y="1991482"/>
            <a:ext cx="2752722" cy="1635096"/>
          </a:xfrm>
          <a:prstGeom prst="rect">
            <a:avLst/>
          </a:prstGeom>
        </p:spPr>
        <p:txBody>
          <a:bodyPr/>
          <a:lstStyle>
            <a:lvl1pPr marL="15874" indent="-15874" algn="l" defTabSz="914400">
              <a:lnSpc>
                <a:spcPct val="90000"/>
              </a:lnSpc>
              <a:spcBef>
                <a:spcPts val="999"/>
              </a:spcBef>
              <a:buFont typeface="Arial"/>
              <a:buNone/>
              <a:defRPr lang="en-GB" sz="1800" b="0" i="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5pPr>
            <a:lvl6pPr marL="2514599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>
                <a:latin typeface="Arial"/>
                <a:cs typeface="Arial"/>
              </a:rPr>
              <a:t>Возможности</a:t>
            </a:r>
            <a:endParaRPr dirty="0"/>
          </a:p>
          <a:p>
            <a:pPr>
              <a:defRPr/>
            </a:pPr>
            <a:r>
              <a:rPr lang="ru-RU" dirty="0">
                <a:latin typeface="Arial"/>
                <a:cs typeface="Arial"/>
              </a:rPr>
              <a:t> </a:t>
            </a:r>
            <a:endParaRPr dirty="0"/>
          </a:p>
        </p:txBody>
      </p:sp>
      <p:sp>
        <p:nvSpPr>
          <p:cNvPr id="1002127427" name="Текст 3"/>
          <p:cNvSpPr txBox="1"/>
          <p:nvPr/>
        </p:nvSpPr>
        <p:spPr bwMode="auto">
          <a:xfrm>
            <a:off x="6217335" y="1983062"/>
            <a:ext cx="3060420" cy="1934928"/>
          </a:xfrm>
          <a:prstGeom prst="rect">
            <a:avLst/>
          </a:prstGeom>
        </p:spPr>
        <p:txBody>
          <a:bodyPr/>
          <a:lstStyle>
            <a:lvl1pPr marL="15874" indent="-15874" algn="l" defTabSz="914400">
              <a:lnSpc>
                <a:spcPct val="90000"/>
              </a:lnSpc>
              <a:spcBef>
                <a:spcPts val="999"/>
              </a:spcBef>
              <a:buFont typeface="Arial"/>
              <a:buNone/>
              <a:defRPr lang="en-GB" sz="1800" b="0" i="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5pPr>
            <a:lvl6pPr marL="2514599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>
                <a:latin typeface="Arial"/>
                <a:cs typeface="Arial"/>
              </a:rPr>
              <a:t>Трудности</a:t>
            </a:r>
            <a:endParaRPr dirty="0"/>
          </a:p>
          <a:p>
            <a:pPr>
              <a:defRPr/>
            </a:pPr>
            <a:r>
              <a:rPr lang="ru-RU" sz="1400" dirty="0">
                <a:latin typeface="Arial"/>
                <a:cs typeface="Arial"/>
              </a:rPr>
              <a:t>Недостаток данных или их низкое качество</a:t>
            </a:r>
            <a:endParaRPr dirty="0"/>
          </a:p>
          <a:p>
            <a:pPr>
              <a:defRPr/>
            </a:pPr>
            <a:r>
              <a:rPr lang="ru-RU" sz="1400" dirty="0">
                <a:latin typeface="Arial"/>
                <a:cs typeface="Arial"/>
              </a:rPr>
              <a:t>Технические и инфраструктурные ограничения</a:t>
            </a:r>
            <a:endParaRPr dirty="0"/>
          </a:p>
          <a:p>
            <a:pPr>
              <a:defRPr/>
            </a:pPr>
            <a:r>
              <a:rPr lang="ru-RU" sz="1400" dirty="0">
                <a:latin typeface="Arial"/>
                <a:cs typeface="Arial"/>
              </a:rPr>
              <a:t>Непрозрачность</a:t>
            </a:r>
          </a:p>
        </p:txBody>
      </p:sp>
      <p:sp>
        <p:nvSpPr>
          <p:cNvPr id="1122307091" name="Текст 3"/>
          <p:cNvSpPr txBox="1"/>
          <p:nvPr/>
        </p:nvSpPr>
        <p:spPr bwMode="auto">
          <a:xfrm>
            <a:off x="9495975" y="1210047"/>
            <a:ext cx="2696022" cy="3928975"/>
          </a:xfrm>
          <a:prstGeom prst="rect">
            <a:avLst/>
          </a:prstGeom>
        </p:spPr>
        <p:txBody>
          <a:bodyPr/>
          <a:lstStyle>
            <a:lvl1pPr marL="15874" indent="-15874" algn="l" defTabSz="914400">
              <a:lnSpc>
                <a:spcPct val="90000"/>
              </a:lnSpc>
              <a:spcBef>
                <a:spcPts val="999"/>
              </a:spcBef>
              <a:buFont typeface="Arial"/>
              <a:buNone/>
              <a:defRPr lang="en-GB" sz="1800" b="0" i="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lang="en-GB"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Raleway"/>
                <a:ea typeface="+mn-ea"/>
                <a:cs typeface="+mn-cs"/>
              </a:defRPr>
            </a:lvl5pPr>
            <a:lvl6pPr marL="2514599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>
                <a:latin typeface="Arial"/>
                <a:cs typeface="Arial"/>
              </a:rPr>
              <a:t>Возможности</a:t>
            </a:r>
            <a:endParaRPr/>
          </a:p>
          <a:p>
            <a:pPr>
              <a:defRPr/>
            </a:pPr>
            <a:r>
              <a:rPr lang="ru-RU" sz="1400">
                <a:latin typeface="Arial"/>
                <a:cs typeface="Arial"/>
              </a:rPr>
              <a:t>Решение сложных задач, напр., прогноз сворачивания белков</a:t>
            </a:r>
            <a:endParaRPr/>
          </a:p>
          <a:p>
            <a:pPr>
              <a:defRPr/>
            </a:pPr>
            <a:endParaRPr lang="ru-RU">
              <a:latin typeface="Arial"/>
              <a:cs typeface="Arial"/>
            </a:endParaRPr>
          </a:p>
          <a:p>
            <a:pPr>
              <a:defRPr/>
            </a:pPr>
            <a:endParaRPr lang="ru-RU">
              <a:latin typeface="Arial"/>
              <a:cs typeface="Arial"/>
            </a:endParaRPr>
          </a:p>
          <a:p>
            <a:pPr>
              <a:defRPr/>
            </a:pPr>
            <a:endParaRPr lang="ru-RU" sz="1400">
              <a:latin typeface="Arial"/>
              <a:cs typeface="Arial"/>
            </a:endParaRPr>
          </a:p>
          <a:p>
            <a:pPr>
              <a:defRPr/>
            </a:pPr>
            <a:endParaRPr lang="ru-RU" sz="1400">
              <a:latin typeface="Arial"/>
              <a:cs typeface="Arial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defRPr/>
            </a:pPr>
            <a:endParaRPr lang="ru-RU" sz="1400">
              <a:latin typeface="Arial"/>
              <a:cs typeface="Arial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400">
                <a:latin typeface="Arial"/>
                <a:cs typeface="Arial"/>
              </a:rPr>
              <a:t>AI Scientist-v2 от Sakana AI</a:t>
            </a:r>
            <a:r>
              <a:rPr lang="en-US" sz="1400">
                <a:latin typeface="Arial"/>
                <a:cs typeface="Arial"/>
              </a:rPr>
              <a:t> </a:t>
            </a:r>
            <a:r>
              <a:rPr lang="ru-RU" sz="1400">
                <a:latin typeface="Arial"/>
                <a:cs typeface="Arial"/>
              </a:rPr>
              <a:t>создал статью, принятую </a:t>
            </a:r>
            <a:br>
              <a:rPr lang="ru-RU" sz="1400">
                <a:latin typeface="Arial"/>
                <a:cs typeface="Arial"/>
              </a:rPr>
            </a:br>
            <a:r>
              <a:rPr lang="ru-RU" sz="1400">
                <a:latin typeface="Arial"/>
                <a:cs typeface="Arial"/>
              </a:rPr>
              <a:t>на конференции ICLR</a:t>
            </a:r>
            <a:r>
              <a:rPr lang="en-US" sz="1400">
                <a:latin typeface="Arial"/>
                <a:cs typeface="Arial"/>
              </a:rPr>
              <a:t> (A*)</a:t>
            </a:r>
            <a:r>
              <a:rPr lang="ru-RU" sz="1400">
                <a:latin typeface="Arial"/>
                <a:cs typeface="Arial"/>
              </a:rPr>
              <a:t>: </a:t>
            </a:r>
            <a:endParaRPr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ru-RU" sz="1400">
                <a:latin typeface="Arial"/>
                <a:cs typeface="Arial"/>
              </a:rPr>
              <a:t>провел расчеты и эксперименты </a:t>
            </a:r>
            <a:endParaRPr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ru-RU" sz="1400">
                <a:latin typeface="Arial"/>
                <a:cs typeface="Arial"/>
              </a:rPr>
              <a:t>сгенерировал гипотезу</a:t>
            </a:r>
            <a:endParaRPr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ru-RU" sz="1400">
                <a:latin typeface="Arial"/>
                <a:cs typeface="Arial"/>
              </a:rPr>
              <a:t>проанализировал литературу и </a:t>
            </a:r>
            <a:endParaRPr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ru-RU" sz="1400">
                <a:latin typeface="Arial"/>
                <a:cs typeface="Arial"/>
              </a:rPr>
              <a:t>написал статью</a:t>
            </a:r>
            <a:endParaRPr/>
          </a:p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pic>
        <p:nvPicPr>
          <p:cNvPr id="519573411" name="Рисунок 16"/>
          <p:cNvPicPr>
            <a:picLocks noChangeAspect="1"/>
          </p:cNvPicPr>
          <p:nvPr/>
        </p:nvPicPr>
        <p:blipFill>
          <a:blip r:embed="rId3"/>
          <a:srcRect t="1404"/>
          <a:stretch/>
        </p:blipFill>
        <p:spPr bwMode="auto">
          <a:xfrm>
            <a:off x="3384677" y="3829561"/>
            <a:ext cx="1923030" cy="1699900"/>
          </a:xfrm>
          <a:prstGeom prst="rect">
            <a:avLst/>
          </a:prstGeom>
        </p:spPr>
      </p:pic>
      <p:pic>
        <p:nvPicPr>
          <p:cNvPr id="1065417635" name="Рисунок 1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390761" y="2341968"/>
            <a:ext cx="2076585" cy="1382226"/>
          </a:xfrm>
          <a:prstGeom prst="rect">
            <a:avLst/>
          </a:prstGeom>
        </p:spPr>
      </p:pic>
      <p:pic>
        <p:nvPicPr>
          <p:cNvPr id="1436218305" name="Рисунок 2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604293" y="2202054"/>
            <a:ext cx="2333914" cy="1491318"/>
          </a:xfrm>
          <a:prstGeom prst="rect">
            <a:avLst/>
          </a:prstGeom>
        </p:spPr>
      </p:pic>
      <p:pic>
        <p:nvPicPr>
          <p:cNvPr id="651947428" name="Рисунок 22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28858" y="4908461"/>
            <a:ext cx="1143852" cy="732822"/>
          </a:xfrm>
          <a:prstGeom prst="rect">
            <a:avLst/>
          </a:prstGeom>
        </p:spPr>
      </p:pic>
      <p:pic>
        <p:nvPicPr>
          <p:cNvPr id="1891112976" name="Рисунок 2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896017" y="5133123"/>
            <a:ext cx="1338885" cy="101632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696735-E0A2-672A-8D68-4C8E3DEA76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848" y="5754123"/>
            <a:ext cx="886260" cy="1059136"/>
          </a:xfrm>
          <a:prstGeom prst="rect">
            <a:avLst/>
          </a:prstGeom>
        </p:spPr>
      </p:pic>
      <p:sp>
        <p:nvSpPr>
          <p:cNvPr id="3" name="Google Shape;104;p3">
            <a:extLst>
              <a:ext uri="{FF2B5EF4-FFF2-40B4-BE49-F238E27FC236}">
                <a16:creationId xmlns:a16="http://schemas.microsoft.com/office/drawing/2014/main" id="{115F7E06-3B43-F368-0B81-593008C78A6A}"/>
              </a:ext>
            </a:extLst>
          </p:cNvPr>
          <p:cNvSpPr txBox="1"/>
          <p:nvPr/>
        </p:nvSpPr>
        <p:spPr>
          <a:xfrm>
            <a:off x="203200" y="254001"/>
            <a:ext cx="780042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u="none" strike="noStrike" cap="none" dirty="0">
                <a:solidFill>
                  <a:schemeClr val="dk1"/>
                </a:solidFill>
                <a:latin typeface="+mn-lt"/>
                <a:ea typeface="PT Sans"/>
                <a:cs typeface="PT Sans"/>
                <a:sym typeface="PT Sans"/>
              </a:rPr>
              <a:t>Влияние ИИ на университеты</a:t>
            </a:r>
            <a:endParaRPr sz="3600" b="1" dirty="0">
              <a:solidFill>
                <a:schemeClr val="dk1"/>
              </a:solidFill>
              <a:latin typeface="+mn-lt"/>
              <a:ea typeface="PT Sans"/>
              <a:cs typeface="PT Sans"/>
              <a:sym typeface="PT Sans"/>
            </a:endParaRPr>
          </a:p>
        </p:txBody>
      </p:sp>
      <p:cxnSp>
        <p:nvCxnSpPr>
          <p:cNvPr id="4" name="Google Shape;105;p3">
            <a:extLst>
              <a:ext uri="{FF2B5EF4-FFF2-40B4-BE49-F238E27FC236}">
                <a16:creationId xmlns:a16="http://schemas.microsoft.com/office/drawing/2014/main" id="{141B7A3B-BE2B-AA7B-E8A2-2AE54C76FDAE}"/>
              </a:ext>
            </a:extLst>
          </p:cNvPr>
          <p:cNvCxnSpPr/>
          <p:nvPr/>
        </p:nvCxnSpPr>
        <p:spPr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72F1D-912D-8044-9469-A95DCCA69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90" y="63528"/>
            <a:ext cx="10515600" cy="969265"/>
          </a:xfrm>
        </p:spPr>
        <p:txBody>
          <a:bodyPr/>
          <a:lstStyle/>
          <a:p>
            <a:r>
              <a:rPr lang="ru-RU" sz="3600" dirty="0">
                <a:latin typeface="+mn-lt"/>
                <a:sym typeface="Arial"/>
              </a:rPr>
              <a:t>ИИ в практике, образовании, исследованиях</a:t>
            </a:r>
            <a:endParaRPr lang="en-RU" sz="3600" dirty="0">
              <a:latin typeface="+mn-lt"/>
              <a:sym typeface="Arial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CE49F16-2D47-1766-CE3B-EBE17A98E0FE}"/>
              </a:ext>
            </a:extLst>
          </p:cNvPr>
          <p:cNvGrpSpPr/>
          <p:nvPr/>
        </p:nvGrpSpPr>
        <p:grpSpPr>
          <a:xfrm>
            <a:off x="634492" y="2014149"/>
            <a:ext cx="170921" cy="436650"/>
            <a:chOff x="2109392" y="4376002"/>
            <a:chExt cx="170921" cy="436650"/>
          </a:xfrm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B6517D2E-B4B9-1400-9373-C4BBD07966E6}"/>
                </a:ext>
              </a:extLst>
            </p:cNvPr>
            <p:cNvGrpSpPr/>
            <p:nvPr/>
          </p:nvGrpSpPr>
          <p:grpSpPr>
            <a:xfrm>
              <a:off x="2109392" y="4376002"/>
              <a:ext cx="170921" cy="436650"/>
              <a:chOff x="1826161" y="3848096"/>
              <a:chExt cx="170921" cy="436650"/>
            </a:xfrm>
          </p:grpSpPr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719B12B0-DBB1-E267-1055-B1998BAA8B58}"/>
                  </a:ext>
                </a:extLst>
              </p:cNvPr>
              <p:cNvSpPr/>
              <p:nvPr/>
            </p:nvSpPr>
            <p:spPr>
              <a:xfrm>
                <a:off x="1826161" y="3848096"/>
                <a:ext cx="170921" cy="17392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7A1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1" name="Прямая соединительная линия 10">
                <a:extLst>
                  <a:ext uri="{FF2B5EF4-FFF2-40B4-BE49-F238E27FC236}">
                    <a16:creationId xmlns:a16="http://schemas.microsoft.com/office/drawing/2014/main" id="{6E7A50D1-CB8A-BDDC-42F6-0F85601646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09011" y="4030042"/>
                <a:ext cx="2611" cy="254704"/>
              </a:xfrm>
              <a:prstGeom prst="line">
                <a:avLst/>
              </a:prstGeom>
              <a:ln>
                <a:solidFill>
                  <a:srgbClr val="FF7A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6A311AEB-52CD-F3E4-1692-3F6D46359D9F}"/>
                </a:ext>
              </a:extLst>
            </p:cNvPr>
            <p:cNvCxnSpPr>
              <a:cxnSpLocks/>
            </p:cNvCxnSpPr>
            <p:nvPr/>
          </p:nvCxnSpPr>
          <p:spPr>
            <a:xfrm>
              <a:off x="2126946" y="4627418"/>
              <a:ext cx="132533" cy="0"/>
            </a:xfrm>
            <a:prstGeom prst="line">
              <a:avLst/>
            </a:prstGeom>
            <a:ln>
              <a:solidFill>
                <a:srgbClr val="FF7A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FDBDCFF8-EACF-E041-61E3-79D6B827998F}"/>
                </a:ext>
              </a:extLst>
            </p:cNvPr>
            <p:cNvCxnSpPr>
              <a:cxnSpLocks/>
            </p:cNvCxnSpPr>
            <p:nvPr/>
          </p:nvCxnSpPr>
          <p:spPr>
            <a:xfrm>
              <a:off x="2125975" y="4685688"/>
              <a:ext cx="132533" cy="0"/>
            </a:xfrm>
            <a:prstGeom prst="line">
              <a:avLst/>
            </a:prstGeom>
            <a:ln>
              <a:solidFill>
                <a:srgbClr val="FF7A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D4C48609-1F09-7E2D-BD15-A13FC3ADA42D}"/>
              </a:ext>
            </a:extLst>
          </p:cNvPr>
          <p:cNvCxnSpPr/>
          <p:nvPr/>
        </p:nvCxnSpPr>
        <p:spPr>
          <a:xfrm>
            <a:off x="2601801" y="2291979"/>
            <a:ext cx="293914" cy="0"/>
          </a:xfrm>
          <a:prstGeom prst="straightConnector1">
            <a:avLst/>
          </a:prstGeom>
          <a:ln>
            <a:solidFill>
              <a:srgbClr val="FF7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0A300E35-EDD2-F2B1-FD1B-F4F719E14CF3}"/>
              </a:ext>
            </a:extLst>
          </p:cNvPr>
          <p:cNvGrpSpPr/>
          <p:nvPr/>
        </p:nvGrpSpPr>
        <p:grpSpPr>
          <a:xfrm>
            <a:off x="623403" y="2635580"/>
            <a:ext cx="170921" cy="436650"/>
            <a:chOff x="2109392" y="4376002"/>
            <a:chExt cx="170921" cy="436650"/>
          </a:xfrm>
        </p:grpSpPr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2C0DB87C-05E2-4435-67B9-A406D814D670}"/>
                </a:ext>
              </a:extLst>
            </p:cNvPr>
            <p:cNvGrpSpPr/>
            <p:nvPr/>
          </p:nvGrpSpPr>
          <p:grpSpPr>
            <a:xfrm>
              <a:off x="2109392" y="4376002"/>
              <a:ext cx="170921" cy="436650"/>
              <a:chOff x="1826161" y="3848096"/>
              <a:chExt cx="170921" cy="436650"/>
            </a:xfrm>
          </p:grpSpPr>
          <p:sp>
            <p:nvSpPr>
              <p:cNvPr id="23" name="Овал 22">
                <a:extLst>
                  <a:ext uri="{FF2B5EF4-FFF2-40B4-BE49-F238E27FC236}">
                    <a16:creationId xmlns:a16="http://schemas.microsoft.com/office/drawing/2014/main" id="{601BD2EF-CFD6-20AF-A920-2668693CBA03}"/>
                  </a:ext>
                </a:extLst>
              </p:cNvPr>
              <p:cNvSpPr/>
              <p:nvPr/>
            </p:nvSpPr>
            <p:spPr>
              <a:xfrm>
                <a:off x="1826161" y="3848096"/>
                <a:ext cx="170921" cy="17392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7A1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4" name="Прямая соединительная линия 23">
                <a:extLst>
                  <a:ext uri="{FF2B5EF4-FFF2-40B4-BE49-F238E27FC236}">
                    <a16:creationId xmlns:a16="http://schemas.microsoft.com/office/drawing/2014/main" id="{313124BE-4F24-FA27-2EFD-0EF6A3FB8D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09011" y="4030042"/>
                <a:ext cx="2611" cy="254704"/>
              </a:xfrm>
              <a:prstGeom prst="line">
                <a:avLst/>
              </a:prstGeom>
              <a:ln>
                <a:solidFill>
                  <a:srgbClr val="FF7A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D8E9A14D-6E5B-DF0E-A644-664679F31D59}"/>
                </a:ext>
              </a:extLst>
            </p:cNvPr>
            <p:cNvCxnSpPr>
              <a:cxnSpLocks/>
            </p:cNvCxnSpPr>
            <p:nvPr/>
          </p:nvCxnSpPr>
          <p:spPr>
            <a:xfrm>
              <a:off x="2126946" y="4627418"/>
              <a:ext cx="132533" cy="0"/>
            </a:xfrm>
            <a:prstGeom prst="line">
              <a:avLst/>
            </a:prstGeom>
            <a:ln>
              <a:solidFill>
                <a:srgbClr val="FF7A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B7C2FB14-48BA-B9F6-30A8-BCBC5ED05815}"/>
                </a:ext>
              </a:extLst>
            </p:cNvPr>
            <p:cNvCxnSpPr>
              <a:cxnSpLocks/>
            </p:cNvCxnSpPr>
            <p:nvPr/>
          </p:nvCxnSpPr>
          <p:spPr>
            <a:xfrm>
              <a:off x="2125975" y="4685688"/>
              <a:ext cx="132533" cy="0"/>
            </a:xfrm>
            <a:prstGeom prst="line">
              <a:avLst/>
            </a:prstGeom>
            <a:ln>
              <a:solidFill>
                <a:srgbClr val="FF7A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548092A-BF45-6B87-42D0-478C23FCE7C7}"/>
              </a:ext>
            </a:extLst>
          </p:cNvPr>
          <p:cNvSpPr txBox="1"/>
          <p:nvPr/>
        </p:nvSpPr>
        <p:spPr>
          <a:xfrm>
            <a:off x="1205127" y="2161088"/>
            <a:ext cx="1349518" cy="830997"/>
          </a:xfrm>
          <a:prstGeom prst="rect">
            <a:avLst/>
          </a:prstGeom>
          <a:noFill/>
          <a:ln>
            <a:solidFill>
              <a:srgbClr val="FF7A15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+mn-lt"/>
              </a:rPr>
              <a:t>Задача - освоить новую библиотеку для кодинга</a:t>
            </a: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5ED51CBF-D5D4-B846-31E7-3B74F0F527A9}"/>
              </a:ext>
            </a:extLst>
          </p:cNvPr>
          <p:cNvCxnSpPr/>
          <p:nvPr/>
        </p:nvCxnSpPr>
        <p:spPr>
          <a:xfrm>
            <a:off x="835424" y="2303635"/>
            <a:ext cx="293914" cy="0"/>
          </a:xfrm>
          <a:prstGeom prst="straightConnector1">
            <a:avLst/>
          </a:prstGeom>
          <a:ln>
            <a:solidFill>
              <a:srgbClr val="FF7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75B55D76-AE33-22C9-0245-D3248DFB811D}"/>
              </a:ext>
            </a:extLst>
          </p:cNvPr>
          <p:cNvCxnSpPr/>
          <p:nvPr/>
        </p:nvCxnSpPr>
        <p:spPr>
          <a:xfrm>
            <a:off x="855647" y="2890140"/>
            <a:ext cx="293914" cy="0"/>
          </a:xfrm>
          <a:prstGeom prst="straightConnector1">
            <a:avLst/>
          </a:prstGeom>
          <a:ln>
            <a:solidFill>
              <a:srgbClr val="FF7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E02C9B7B-4F7B-AF01-7D5A-CA38C2BB1C6F}"/>
              </a:ext>
            </a:extLst>
          </p:cNvPr>
          <p:cNvCxnSpPr/>
          <p:nvPr/>
        </p:nvCxnSpPr>
        <p:spPr>
          <a:xfrm>
            <a:off x="2601801" y="2897845"/>
            <a:ext cx="293914" cy="0"/>
          </a:xfrm>
          <a:prstGeom prst="straightConnector1">
            <a:avLst/>
          </a:prstGeom>
          <a:ln>
            <a:solidFill>
              <a:srgbClr val="FF7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59EA684-4468-432F-FB48-18CA00C8D825}"/>
              </a:ext>
            </a:extLst>
          </p:cNvPr>
          <p:cNvSpPr/>
          <p:nvPr/>
        </p:nvSpPr>
        <p:spPr>
          <a:xfrm>
            <a:off x="2975529" y="2081546"/>
            <a:ext cx="1210981" cy="520750"/>
          </a:xfrm>
          <a:prstGeom prst="rect">
            <a:avLst/>
          </a:prstGeom>
          <a:solidFill>
            <a:srgbClr val="FF7A15"/>
          </a:solidFill>
          <a:ln>
            <a:solidFill>
              <a:srgbClr val="FF7A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bg1"/>
                </a:solidFill>
              </a:rPr>
              <a:t>с 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в свободном режиме 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F05CE4F-425F-65BB-B9BF-CF62CE904686}"/>
              </a:ext>
            </a:extLst>
          </p:cNvPr>
          <p:cNvSpPr/>
          <p:nvPr/>
        </p:nvSpPr>
        <p:spPr>
          <a:xfrm>
            <a:off x="2975529" y="2703061"/>
            <a:ext cx="1200241" cy="427425"/>
          </a:xfrm>
          <a:prstGeom prst="rect">
            <a:avLst/>
          </a:prstGeom>
          <a:solidFill>
            <a:schemeClr val="bg1"/>
          </a:solidFill>
          <a:ln>
            <a:solidFill>
              <a:srgbClr val="FF7A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</a:rPr>
              <a:t>документы </a:t>
            </a:r>
          </a:p>
          <a:p>
            <a:r>
              <a:rPr lang="ru-RU" sz="1200" dirty="0">
                <a:solidFill>
                  <a:schemeClr val="tx1"/>
                </a:solidFill>
              </a:rPr>
              <a:t>+ кодинг</a:t>
            </a:r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0AD8101A-77B6-78D1-6809-1C1985551834}"/>
              </a:ext>
            </a:extLst>
          </p:cNvPr>
          <p:cNvCxnSpPr/>
          <p:nvPr/>
        </p:nvCxnSpPr>
        <p:spPr>
          <a:xfrm>
            <a:off x="4240127" y="2287265"/>
            <a:ext cx="293914" cy="0"/>
          </a:xfrm>
          <a:prstGeom prst="straightConnector1">
            <a:avLst/>
          </a:prstGeom>
          <a:ln>
            <a:solidFill>
              <a:srgbClr val="FF7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E09ABB1C-651A-3498-BAE4-4EA67122B0D6}"/>
              </a:ext>
            </a:extLst>
          </p:cNvPr>
          <p:cNvCxnSpPr/>
          <p:nvPr/>
        </p:nvCxnSpPr>
        <p:spPr>
          <a:xfrm>
            <a:off x="4240127" y="2893131"/>
            <a:ext cx="293914" cy="0"/>
          </a:xfrm>
          <a:prstGeom prst="straightConnector1">
            <a:avLst/>
          </a:prstGeom>
          <a:ln>
            <a:solidFill>
              <a:srgbClr val="FF7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6467B73-2081-F303-14AD-89EA5AACB9A9}"/>
              </a:ext>
            </a:extLst>
          </p:cNvPr>
          <p:cNvSpPr txBox="1"/>
          <p:nvPr/>
        </p:nvSpPr>
        <p:spPr>
          <a:xfrm>
            <a:off x="4598064" y="2166698"/>
            <a:ext cx="1210982" cy="830997"/>
          </a:xfrm>
          <a:prstGeom prst="rect">
            <a:avLst/>
          </a:prstGeom>
          <a:noFill/>
          <a:ln>
            <a:solidFill>
              <a:srgbClr val="FF7A15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+mn-lt"/>
              </a:rPr>
              <a:t>Задача выполнялась с одинаковом качеством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548418-E996-6C00-DC36-8C61DDA39294}"/>
              </a:ext>
            </a:extLst>
          </p:cNvPr>
          <p:cNvSpPr txBox="1"/>
          <p:nvPr/>
        </p:nvSpPr>
        <p:spPr>
          <a:xfrm>
            <a:off x="5913702" y="2184558"/>
            <a:ext cx="1129519" cy="276999"/>
          </a:xfrm>
          <a:prstGeom prst="rect">
            <a:avLst/>
          </a:prstGeom>
          <a:noFill/>
          <a:ln>
            <a:solidFill>
              <a:srgbClr val="FF7A15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+mn-lt"/>
              </a:rPr>
              <a:t>быстро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EEEACF8-7495-1A90-F87B-9DF7C357F551}"/>
              </a:ext>
            </a:extLst>
          </p:cNvPr>
          <p:cNvSpPr txBox="1"/>
          <p:nvPr/>
        </p:nvSpPr>
        <p:spPr>
          <a:xfrm>
            <a:off x="5913702" y="2700077"/>
            <a:ext cx="1129519" cy="276999"/>
          </a:xfrm>
          <a:prstGeom prst="rect">
            <a:avLst/>
          </a:prstGeom>
          <a:noFill/>
          <a:ln>
            <a:solidFill>
              <a:srgbClr val="FF7A15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+mn-lt"/>
              </a:rPr>
              <a:t>медленно</a:t>
            </a:r>
          </a:p>
        </p:txBody>
      </p: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7162EBF2-7281-CCF4-5EA6-4267FF916C8A}"/>
              </a:ext>
            </a:extLst>
          </p:cNvPr>
          <p:cNvCxnSpPr>
            <a:cxnSpLocks/>
          </p:cNvCxnSpPr>
          <p:nvPr/>
        </p:nvCxnSpPr>
        <p:spPr>
          <a:xfrm flipV="1">
            <a:off x="7078723" y="2187027"/>
            <a:ext cx="446314" cy="120489"/>
          </a:xfrm>
          <a:prstGeom prst="straightConnector1">
            <a:avLst/>
          </a:prstGeom>
          <a:ln>
            <a:solidFill>
              <a:srgbClr val="FF7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7465615A-38F5-A998-34B7-15BC56BC3D73}"/>
              </a:ext>
            </a:extLst>
          </p:cNvPr>
          <p:cNvCxnSpPr>
            <a:cxnSpLocks/>
          </p:cNvCxnSpPr>
          <p:nvPr/>
        </p:nvCxnSpPr>
        <p:spPr>
          <a:xfrm>
            <a:off x="7078723" y="2852422"/>
            <a:ext cx="426687" cy="6483"/>
          </a:xfrm>
          <a:prstGeom prst="straightConnector1">
            <a:avLst/>
          </a:prstGeom>
          <a:ln>
            <a:solidFill>
              <a:srgbClr val="FF7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1F402727-01E0-80E7-DF7B-1F3549CB51E8}"/>
              </a:ext>
            </a:extLst>
          </p:cNvPr>
          <p:cNvCxnSpPr>
            <a:cxnSpLocks/>
          </p:cNvCxnSpPr>
          <p:nvPr/>
        </p:nvCxnSpPr>
        <p:spPr>
          <a:xfrm>
            <a:off x="7078723" y="2352776"/>
            <a:ext cx="426687" cy="284076"/>
          </a:xfrm>
          <a:prstGeom prst="straightConnector1">
            <a:avLst/>
          </a:prstGeom>
          <a:ln>
            <a:solidFill>
              <a:srgbClr val="FF7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5EFEC4E3-E9DA-8ADE-81E0-8807F94EFAC9}"/>
              </a:ext>
            </a:extLst>
          </p:cNvPr>
          <p:cNvSpPr txBox="1"/>
          <p:nvPr/>
        </p:nvSpPr>
        <p:spPr>
          <a:xfrm>
            <a:off x="7649531" y="1915682"/>
            <a:ext cx="1980852" cy="646331"/>
          </a:xfrm>
          <a:prstGeom prst="rect">
            <a:avLst/>
          </a:prstGeom>
          <a:noFill/>
          <a:ln>
            <a:solidFill>
              <a:srgbClr val="FF7A15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+mn-lt"/>
              </a:rPr>
              <a:t>В новой ситуации не могли объяснить, почему код не работает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7D4038C-4BDA-CACC-6130-983049E7C084}"/>
              </a:ext>
            </a:extLst>
          </p:cNvPr>
          <p:cNvSpPr txBox="1"/>
          <p:nvPr/>
        </p:nvSpPr>
        <p:spPr>
          <a:xfrm>
            <a:off x="7649531" y="2612279"/>
            <a:ext cx="1993960" cy="276999"/>
          </a:xfrm>
          <a:prstGeom prst="rect">
            <a:avLst/>
          </a:prstGeom>
          <a:noFill/>
          <a:ln>
            <a:solidFill>
              <a:srgbClr val="FF7A15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+mn-lt"/>
              </a:rPr>
              <a:t>Успешно траблшутили</a:t>
            </a:r>
          </a:p>
        </p:txBody>
      </p: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D818A6F0-6E7F-3E95-920F-E0DAD1BAF081}"/>
              </a:ext>
            </a:extLst>
          </p:cNvPr>
          <p:cNvGrpSpPr/>
          <p:nvPr/>
        </p:nvGrpSpPr>
        <p:grpSpPr>
          <a:xfrm>
            <a:off x="706253" y="4796686"/>
            <a:ext cx="341374" cy="606962"/>
            <a:chOff x="2510782" y="5201073"/>
            <a:chExt cx="341374" cy="606962"/>
          </a:xfrm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EBB3C3AB-283E-13FA-E250-02AF21168D75}"/>
                </a:ext>
              </a:extLst>
            </p:cNvPr>
            <p:cNvGrpSpPr/>
            <p:nvPr/>
          </p:nvGrpSpPr>
          <p:grpSpPr>
            <a:xfrm>
              <a:off x="2510782" y="5371385"/>
              <a:ext cx="170921" cy="436650"/>
              <a:chOff x="2109392" y="4376002"/>
              <a:chExt cx="170921" cy="436650"/>
            </a:xfrm>
          </p:grpSpPr>
          <p:grpSp>
            <p:nvGrpSpPr>
              <p:cNvPr id="32" name="Группа 31">
                <a:extLst>
                  <a:ext uri="{FF2B5EF4-FFF2-40B4-BE49-F238E27FC236}">
                    <a16:creationId xmlns:a16="http://schemas.microsoft.com/office/drawing/2014/main" id="{43B5D473-D71C-0D8A-EEA9-722E567CA71B}"/>
                  </a:ext>
                </a:extLst>
              </p:cNvPr>
              <p:cNvGrpSpPr/>
              <p:nvPr/>
            </p:nvGrpSpPr>
            <p:grpSpPr>
              <a:xfrm>
                <a:off x="2109392" y="4376002"/>
                <a:ext cx="170921" cy="436650"/>
                <a:chOff x="1826161" y="3848096"/>
                <a:chExt cx="170921" cy="436650"/>
              </a:xfrm>
            </p:grpSpPr>
            <p:sp>
              <p:nvSpPr>
                <p:cNvPr id="35" name="Овал 34">
                  <a:extLst>
                    <a:ext uri="{FF2B5EF4-FFF2-40B4-BE49-F238E27FC236}">
                      <a16:creationId xmlns:a16="http://schemas.microsoft.com/office/drawing/2014/main" id="{8D26D641-C01C-3FCB-7084-045E47858AD6}"/>
                    </a:ext>
                  </a:extLst>
                </p:cNvPr>
                <p:cNvSpPr/>
                <p:nvPr/>
              </p:nvSpPr>
              <p:spPr>
                <a:xfrm>
                  <a:off x="1826161" y="3848096"/>
                  <a:ext cx="170921" cy="17392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FF7A1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accent1"/>
                    </a:solidFill>
                  </a:endParaRPr>
                </a:p>
              </p:txBody>
            </p:sp>
            <p:cxnSp>
              <p:nvCxnSpPr>
                <p:cNvPr id="36" name="Прямая соединительная линия 35">
                  <a:extLst>
                    <a:ext uri="{FF2B5EF4-FFF2-40B4-BE49-F238E27FC236}">
                      <a16:creationId xmlns:a16="http://schemas.microsoft.com/office/drawing/2014/main" id="{71EA67B5-6BAD-63CF-CEED-AD14F93F3E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909011" y="4030042"/>
                  <a:ext cx="2611" cy="254704"/>
                </a:xfrm>
                <a:prstGeom prst="line">
                  <a:avLst/>
                </a:prstGeom>
                <a:ln>
                  <a:solidFill>
                    <a:srgbClr val="FF7A1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Прямая соединительная линия 32">
                <a:extLst>
                  <a:ext uri="{FF2B5EF4-FFF2-40B4-BE49-F238E27FC236}">
                    <a16:creationId xmlns:a16="http://schemas.microsoft.com/office/drawing/2014/main" id="{40367194-C464-0C15-1B7A-2B9C780FF2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6946" y="4627418"/>
                <a:ext cx="132533" cy="0"/>
              </a:xfrm>
              <a:prstGeom prst="line">
                <a:avLst/>
              </a:prstGeom>
              <a:ln>
                <a:solidFill>
                  <a:srgbClr val="FF7A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>
                <a:extLst>
                  <a:ext uri="{FF2B5EF4-FFF2-40B4-BE49-F238E27FC236}">
                    <a16:creationId xmlns:a16="http://schemas.microsoft.com/office/drawing/2014/main" id="{E62A862F-F5C8-6A4F-A046-D2F737F63C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5975" y="4685688"/>
                <a:ext cx="132533" cy="0"/>
              </a:xfrm>
              <a:prstGeom prst="line">
                <a:avLst/>
              </a:prstGeom>
              <a:ln>
                <a:solidFill>
                  <a:srgbClr val="FF7A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A87EEED-2006-520A-102A-1E538B322607}"/>
                </a:ext>
              </a:extLst>
            </p:cNvPr>
            <p:cNvSpPr txBox="1"/>
            <p:nvPr/>
          </p:nvSpPr>
          <p:spPr>
            <a:xfrm>
              <a:off x="2596958" y="5201073"/>
              <a:ext cx="255198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7A15"/>
                  </a:solidFill>
                  <a:latin typeface="+mn-lt"/>
                </a:rPr>
                <a:t>*</a:t>
              </a:r>
              <a:endParaRPr lang="ru-RU" dirty="0">
                <a:solidFill>
                  <a:srgbClr val="FF7A15"/>
                </a:solidFill>
                <a:latin typeface="+mn-lt"/>
              </a:endParaRP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6351EE93-63C2-232B-CB5D-72D6D64C9006}"/>
              </a:ext>
            </a:extLst>
          </p:cNvPr>
          <p:cNvGrpSpPr/>
          <p:nvPr/>
        </p:nvGrpSpPr>
        <p:grpSpPr>
          <a:xfrm>
            <a:off x="4272647" y="4750479"/>
            <a:ext cx="341374" cy="606962"/>
            <a:chOff x="2510782" y="5201073"/>
            <a:chExt cx="341374" cy="606962"/>
          </a:xfrm>
        </p:grpSpPr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B990161C-F113-9D6A-3EFC-E4F8B432C367}"/>
                </a:ext>
              </a:extLst>
            </p:cNvPr>
            <p:cNvGrpSpPr/>
            <p:nvPr/>
          </p:nvGrpSpPr>
          <p:grpSpPr>
            <a:xfrm>
              <a:off x="2510782" y="5371385"/>
              <a:ext cx="170921" cy="436650"/>
              <a:chOff x="2109392" y="4376002"/>
              <a:chExt cx="170921" cy="436650"/>
            </a:xfrm>
          </p:grpSpPr>
          <p:grpSp>
            <p:nvGrpSpPr>
              <p:cNvPr id="57" name="Группа 56">
                <a:extLst>
                  <a:ext uri="{FF2B5EF4-FFF2-40B4-BE49-F238E27FC236}">
                    <a16:creationId xmlns:a16="http://schemas.microsoft.com/office/drawing/2014/main" id="{2D192255-C83A-16B1-9E66-220D23777565}"/>
                  </a:ext>
                </a:extLst>
              </p:cNvPr>
              <p:cNvGrpSpPr/>
              <p:nvPr/>
            </p:nvGrpSpPr>
            <p:grpSpPr>
              <a:xfrm>
                <a:off x="2109392" y="4376002"/>
                <a:ext cx="170921" cy="436650"/>
                <a:chOff x="1826161" y="3848096"/>
                <a:chExt cx="170921" cy="436650"/>
              </a:xfrm>
            </p:grpSpPr>
            <p:sp>
              <p:nvSpPr>
                <p:cNvPr id="60" name="Овал 59">
                  <a:extLst>
                    <a:ext uri="{FF2B5EF4-FFF2-40B4-BE49-F238E27FC236}">
                      <a16:creationId xmlns:a16="http://schemas.microsoft.com/office/drawing/2014/main" id="{A3BD341E-DF4E-1805-0156-F2831B4CC02A}"/>
                    </a:ext>
                  </a:extLst>
                </p:cNvPr>
                <p:cNvSpPr/>
                <p:nvPr/>
              </p:nvSpPr>
              <p:spPr>
                <a:xfrm>
                  <a:off x="1826161" y="3848096"/>
                  <a:ext cx="170921" cy="17392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FF7A1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accent1"/>
                    </a:solidFill>
                  </a:endParaRPr>
                </a:p>
              </p:txBody>
            </p:sp>
            <p:cxnSp>
              <p:nvCxnSpPr>
                <p:cNvPr id="61" name="Прямая соединительная линия 60">
                  <a:extLst>
                    <a:ext uri="{FF2B5EF4-FFF2-40B4-BE49-F238E27FC236}">
                      <a16:creationId xmlns:a16="http://schemas.microsoft.com/office/drawing/2014/main" id="{34A24C46-7844-564D-A771-95C4591265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909011" y="4030042"/>
                  <a:ext cx="2611" cy="254704"/>
                </a:xfrm>
                <a:prstGeom prst="line">
                  <a:avLst/>
                </a:prstGeom>
                <a:ln>
                  <a:solidFill>
                    <a:srgbClr val="FF7A1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:a16="http://schemas.microsoft.com/office/drawing/2014/main" id="{8F508FCC-5EA6-132D-757D-596990474E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6946" y="4627418"/>
                <a:ext cx="132533" cy="0"/>
              </a:xfrm>
              <a:prstGeom prst="line">
                <a:avLst/>
              </a:prstGeom>
              <a:ln>
                <a:solidFill>
                  <a:srgbClr val="FF7A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единительная линия 58">
                <a:extLst>
                  <a:ext uri="{FF2B5EF4-FFF2-40B4-BE49-F238E27FC236}">
                    <a16:creationId xmlns:a16="http://schemas.microsoft.com/office/drawing/2014/main" id="{64571D22-51CE-B81F-CB17-821D6A322C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5975" y="4685688"/>
                <a:ext cx="132533" cy="0"/>
              </a:xfrm>
              <a:prstGeom prst="line">
                <a:avLst/>
              </a:prstGeom>
              <a:ln>
                <a:solidFill>
                  <a:srgbClr val="FF7A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704B146-2B00-46D1-75DE-6D9212B7EDA4}"/>
                </a:ext>
              </a:extLst>
            </p:cNvPr>
            <p:cNvSpPr txBox="1"/>
            <p:nvPr/>
          </p:nvSpPr>
          <p:spPr>
            <a:xfrm>
              <a:off x="2596958" y="5201073"/>
              <a:ext cx="255198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7A15"/>
                  </a:solidFill>
                  <a:latin typeface="+mn-lt"/>
                </a:rPr>
                <a:t>*</a:t>
              </a:r>
              <a:endParaRPr lang="ru-RU" dirty="0">
                <a:solidFill>
                  <a:srgbClr val="FF7A15"/>
                </a:solidFill>
                <a:latin typeface="+mn-lt"/>
              </a:endParaRPr>
            </a:p>
          </p:txBody>
        </p:sp>
      </p:grpSp>
      <p:pic>
        <p:nvPicPr>
          <p:cNvPr id="64" name="Рисунок 63" descr="Изображение выглядит как текст, снимок экрана, диаграм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17EA29E-9581-3828-DA4C-C3F742A91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008" y="4125192"/>
            <a:ext cx="2511847" cy="1645260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26701571-C384-3B3B-316C-CEAE81658537}"/>
              </a:ext>
            </a:extLst>
          </p:cNvPr>
          <p:cNvSpPr txBox="1"/>
          <p:nvPr/>
        </p:nvSpPr>
        <p:spPr>
          <a:xfrm>
            <a:off x="5106212" y="4564168"/>
            <a:ext cx="4133322" cy="116955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n-lt"/>
              </a:rPr>
              <a:t>80% </a:t>
            </a:r>
            <a:r>
              <a:rPr lang="ru-RU" sz="1400" dirty="0">
                <a:latin typeface="+mn-lt"/>
              </a:rPr>
              <a:t>верных утверждений на основе анализа данных и научных публикаций</a:t>
            </a:r>
          </a:p>
          <a:p>
            <a:r>
              <a:rPr lang="ru-RU" sz="1400" dirty="0">
                <a:latin typeface="+mn-lt"/>
              </a:rPr>
              <a:t>55</a:t>
            </a:r>
            <a:r>
              <a:rPr lang="en-US" sz="1400" dirty="0">
                <a:latin typeface="+mn-lt"/>
              </a:rPr>
              <a:t>% – </a:t>
            </a:r>
            <a:r>
              <a:rPr lang="ru-RU" sz="1400" dirty="0">
                <a:latin typeface="+mn-lt"/>
              </a:rPr>
              <a:t>верных утверждений-интерпретаций</a:t>
            </a:r>
            <a:endParaRPr lang="en-US" sz="1400" dirty="0">
              <a:latin typeface="+mn-lt"/>
            </a:endParaRPr>
          </a:p>
          <a:p>
            <a:endParaRPr lang="ru-RU" sz="1400" dirty="0">
              <a:latin typeface="+mn-lt"/>
            </a:endParaRPr>
          </a:p>
          <a:p>
            <a:r>
              <a:rPr lang="ru-RU" sz="1400" dirty="0">
                <a:latin typeface="+mn-lt"/>
              </a:rPr>
              <a:t>12 часов = 0,5 года </a:t>
            </a:r>
            <a:r>
              <a:rPr lang="en-US" sz="1400" dirty="0">
                <a:latin typeface="+mn-lt"/>
              </a:rPr>
              <a:t>PhD</a:t>
            </a:r>
            <a:endParaRPr lang="ru-RU" sz="1400" dirty="0">
              <a:latin typeface="+mn-lt"/>
            </a:endParaRPr>
          </a:p>
        </p:txBody>
      </p: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6351EE93-63C2-232B-CB5D-72D6D64C9006}"/>
              </a:ext>
            </a:extLst>
          </p:cNvPr>
          <p:cNvGrpSpPr/>
          <p:nvPr/>
        </p:nvGrpSpPr>
        <p:grpSpPr>
          <a:xfrm>
            <a:off x="9767985" y="2535234"/>
            <a:ext cx="341374" cy="606962"/>
            <a:chOff x="2510782" y="5201073"/>
            <a:chExt cx="341374" cy="606962"/>
          </a:xfrm>
        </p:grpSpPr>
        <p:grpSp>
          <p:nvGrpSpPr>
            <p:cNvPr id="63" name="Группа 62">
              <a:extLst>
                <a:ext uri="{FF2B5EF4-FFF2-40B4-BE49-F238E27FC236}">
                  <a16:creationId xmlns:a16="http://schemas.microsoft.com/office/drawing/2014/main" id="{B990161C-F113-9D6A-3EFC-E4F8B432C367}"/>
                </a:ext>
              </a:extLst>
            </p:cNvPr>
            <p:cNvGrpSpPr/>
            <p:nvPr/>
          </p:nvGrpSpPr>
          <p:grpSpPr>
            <a:xfrm>
              <a:off x="2510782" y="5371385"/>
              <a:ext cx="170921" cy="436650"/>
              <a:chOff x="2109392" y="4376002"/>
              <a:chExt cx="170921" cy="436650"/>
            </a:xfrm>
          </p:grpSpPr>
          <p:grpSp>
            <p:nvGrpSpPr>
              <p:cNvPr id="67" name="Группа 66">
                <a:extLst>
                  <a:ext uri="{FF2B5EF4-FFF2-40B4-BE49-F238E27FC236}">
                    <a16:creationId xmlns:a16="http://schemas.microsoft.com/office/drawing/2014/main" id="{2D192255-C83A-16B1-9E66-220D23777565}"/>
                  </a:ext>
                </a:extLst>
              </p:cNvPr>
              <p:cNvGrpSpPr/>
              <p:nvPr/>
            </p:nvGrpSpPr>
            <p:grpSpPr>
              <a:xfrm>
                <a:off x="2109392" y="4376002"/>
                <a:ext cx="170921" cy="436650"/>
                <a:chOff x="1826161" y="3848096"/>
                <a:chExt cx="170921" cy="436650"/>
              </a:xfrm>
            </p:grpSpPr>
            <p:sp>
              <p:nvSpPr>
                <p:cNvPr id="70" name="Овал 69">
                  <a:extLst>
                    <a:ext uri="{FF2B5EF4-FFF2-40B4-BE49-F238E27FC236}">
                      <a16:creationId xmlns:a16="http://schemas.microsoft.com/office/drawing/2014/main" id="{A3BD341E-DF4E-1805-0156-F2831B4CC02A}"/>
                    </a:ext>
                  </a:extLst>
                </p:cNvPr>
                <p:cNvSpPr/>
                <p:nvPr/>
              </p:nvSpPr>
              <p:spPr>
                <a:xfrm>
                  <a:off x="1826161" y="3848096"/>
                  <a:ext cx="170921" cy="17392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FF7A1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accent1"/>
                    </a:solidFill>
                  </a:endParaRPr>
                </a:p>
              </p:txBody>
            </p:sp>
            <p:cxnSp>
              <p:nvCxnSpPr>
                <p:cNvPr id="71" name="Прямая соединительная линия 70">
                  <a:extLst>
                    <a:ext uri="{FF2B5EF4-FFF2-40B4-BE49-F238E27FC236}">
                      <a16:creationId xmlns:a16="http://schemas.microsoft.com/office/drawing/2014/main" id="{34A24C46-7844-564D-A771-95C4591265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909011" y="4030042"/>
                  <a:ext cx="2611" cy="254704"/>
                </a:xfrm>
                <a:prstGeom prst="line">
                  <a:avLst/>
                </a:prstGeom>
                <a:ln>
                  <a:solidFill>
                    <a:srgbClr val="FF7A1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8" name="Прямая соединительная линия 67">
                <a:extLst>
                  <a:ext uri="{FF2B5EF4-FFF2-40B4-BE49-F238E27FC236}">
                    <a16:creationId xmlns:a16="http://schemas.microsoft.com/office/drawing/2014/main" id="{8F508FCC-5EA6-132D-757D-596990474E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6946" y="4627418"/>
                <a:ext cx="132533" cy="0"/>
              </a:xfrm>
              <a:prstGeom prst="line">
                <a:avLst/>
              </a:prstGeom>
              <a:ln>
                <a:solidFill>
                  <a:srgbClr val="FF7A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>
                <a:extLst>
                  <a:ext uri="{FF2B5EF4-FFF2-40B4-BE49-F238E27FC236}">
                    <a16:creationId xmlns:a16="http://schemas.microsoft.com/office/drawing/2014/main" id="{64571D22-51CE-B81F-CB17-821D6A322C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5975" y="4685688"/>
                <a:ext cx="132533" cy="0"/>
              </a:xfrm>
              <a:prstGeom prst="line">
                <a:avLst/>
              </a:prstGeom>
              <a:ln>
                <a:solidFill>
                  <a:srgbClr val="FF7A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704B146-2B00-46D1-75DE-6D9212B7EDA4}"/>
                </a:ext>
              </a:extLst>
            </p:cNvPr>
            <p:cNvSpPr txBox="1"/>
            <p:nvPr/>
          </p:nvSpPr>
          <p:spPr>
            <a:xfrm>
              <a:off x="2596958" y="5201073"/>
              <a:ext cx="255198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7A15"/>
                  </a:solidFill>
                  <a:latin typeface="+mn-lt"/>
                </a:rPr>
                <a:t>*</a:t>
              </a:r>
              <a:endParaRPr lang="ru-RU" dirty="0">
                <a:solidFill>
                  <a:srgbClr val="FF7A15"/>
                </a:solidFill>
                <a:latin typeface="+mn-lt"/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6340073-7FE8-EB4E-6053-0BEA55CA3BC7}"/>
              </a:ext>
            </a:extLst>
          </p:cNvPr>
          <p:cNvGrpSpPr/>
          <p:nvPr/>
        </p:nvGrpSpPr>
        <p:grpSpPr>
          <a:xfrm>
            <a:off x="9765373" y="1987163"/>
            <a:ext cx="170921" cy="436650"/>
            <a:chOff x="2109392" y="4376002"/>
            <a:chExt cx="170921" cy="436650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09710254-33A0-6C2B-32F0-EE8A52BB9BA8}"/>
                </a:ext>
              </a:extLst>
            </p:cNvPr>
            <p:cNvGrpSpPr/>
            <p:nvPr/>
          </p:nvGrpSpPr>
          <p:grpSpPr>
            <a:xfrm>
              <a:off x="2109392" y="4376002"/>
              <a:ext cx="170921" cy="436650"/>
              <a:chOff x="1826161" y="3848096"/>
              <a:chExt cx="170921" cy="436650"/>
            </a:xfrm>
          </p:grpSpPr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0D454371-862F-F634-2E4E-ED461E52EBD3}"/>
                  </a:ext>
                </a:extLst>
              </p:cNvPr>
              <p:cNvSpPr/>
              <p:nvPr/>
            </p:nvSpPr>
            <p:spPr>
              <a:xfrm>
                <a:off x="1826161" y="3848096"/>
                <a:ext cx="170921" cy="17392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7A1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4" name="Прямая соединительная линия 13">
                <a:extLst>
                  <a:ext uri="{FF2B5EF4-FFF2-40B4-BE49-F238E27FC236}">
                    <a16:creationId xmlns:a16="http://schemas.microsoft.com/office/drawing/2014/main" id="{323110D1-DD7F-26CD-24C5-494303AB32A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09011" y="4030042"/>
                <a:ext cx="2611" cy="254704"/>
              </a:xfrm>
              <a:prstGeom prst="line">
                <a:avLst/>
              </a:prstGeom>
              <a:ln>
                <a:solidFill>
                  <a:srgbClr val="FF7A1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FC438DE5-558E-4F28-8552-2E17137580E3}"/>
                </a:ext>
              </a:extLst>
            </p:cNvPr>
            <p:cNvCxnSpPr>
              <a:cxnSpLocks/>
            </p:cNvCxnSpPr>
            <p:nvPr/>
          </p:nvCxnSpPr>
          <p:spPr>
            <a:xfrm>
              <a:off x="2126946" y="4627418"/>
              <a:ext cx="132533" cy="0"/>
            </a:xfrm>
            <a:prstGeom prst="line">
              <a:avLst/>
            </a:prstGeom>
            <a:ln>
              <a:solidFill>
                <a:srgbClr val="FF7A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43399760-D4AE-7757-2123-284D052E8748}"/>
                </a:ext>
              </a:extLst>
            </p:cNvPr>
            <p:cNvCxnSpPr>
              <a:cxnSpLocks/>
            </p:cNvCxnSpPr>
            <p:nvPr/>
          </p:nvCxnSpPr>
          <p:spPr>
            <a:xfrm>
              <a:off x="2125975" y="4685688"/>
              <a:ext cx="132533" cy="0"/>
            </a:xfrm>
            <a:prstGeom prst="line">
              <a:avLst/>
            </a:prstGeom>
            <a:ln>
              <a:solidFill>
                <a:srgbClr val="FF7A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Рисунок 36" descr="Изображение выглядит как Шрифт, белый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8C7ECCD-9CF0-310A-D720-05ADE137F7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1135" y="1896283"/>
            <a:ext cx="1365662" cy="910441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F7FBA01B-21BF-0565-2AF5-ACF62AA35714}"/>
              </a:ext>
            </a:extLst>
          </p:cNvPr>
          <p:cNvSpPr txBox="1"/>
          <p:nvPr/>
        </p:nvSpPr>
        <p:spPr>
          <a:xfrm>
            <a:off x="10501135" y="4816897"/>
            <a:ext cx="1656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n-lt"/>
              </a:rPr>
              <a:t>Kosmos </a:t>
            </a:r>
            <a:r>
              <a:rPr lang="ru-RU" sz="1400" b="1" dirty="0">
                <a:latin typeface="+mn-lt"/>
              </a:rPr>
              <a:t>(</a:t>
            </a:r>
            <a:r>
              <a:rPr lang="en-US" sz="1400" b="1" dirty="0">
                <a:latin typeface="+mn-lt"/>
              </a:rPr>
              <a:t>Edison</a:t>
            </a:r>
            <a:r>
              <a:rPr lang="ru-RU" sz="1400" b="1" dirty="0">
                <a:latin typeface="+mn-lt"/>
              </a:rPr>
              <a:t>)</a:t>
            </a:r>
          </a:p>
        </p:txBody>
      </p:sp>
      <p:cxnSp>
        <p:nvCxnSpPr>
          <p:cNvPr id="73" name="Прямая со стрелкой 72">
            <a:extLst>
              <a:ext uri="{FF2B5EF4-FFF2-40B4-BE49-F238E27FC236}">
                <a16:creationId xmlns:a16="http://schemas.microsoft.com/office/drawing/2014/main" id="{3D2C814B-71A7-4420-E5B7-75F72C41808E}"/>
              </a:ext>
            </a:extLst>
          </p:cNvPr>
          <p:cNvCxnSpPr/>
          <p:nvPr/>
        </p:nvCxnSpPr>
        <p:spPr>
          <a:xfrm>
            <a:off x="1052842" y="5230089"/>
            <a:ext cx="293914" cy="0"/>
          </a:xfrm>
          <a:prstGeom prst="straightConnector1">
            <a:avLst/>
          </a:prstGeom>
          <a:ln>
            <a:solidFill>
              <a:srgbClr val="FF7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>
            <a:extLst>
              <a:ext uri="{FF2B5EF4-FFF2-40B4-BE49-F238E27FC236}">
                <a16:creationId xmlns:a16="http://schemas.microsoft.com/office/drawing/2014/main" id="{BF6F568C-0BE5-E876-686C-B9C9CDF86A03}"/>
              </a:ext>
            </a:extLst>
          </p:cNvPr>
          <p:cNvCxnSpPr/>
          <p:nvPr/>
        </p:nvCxnSpPr>
        <p:spPr>
          <a:xfrm>
            <a:off x="3881855" y="5166018"/>
            <a:ext cx="293914" cy="0"/>
          </a:xfrm>
          <a:prstGeom prst="straightConnector1">
            <a:avLst/>
          </a:prstGeom>
          <a:ln>
            <a:solidFill>
              <a:srgbClr val="FF7A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oogle Shape;105;p3">
            <a:extLst>
              <a:ext uri="{FF2B5EF4-FFF2-40B4-BE49-F238E27FC236}">
                <a16:creationId xmlns:a16="http://schemas.microsoft.com/office/drawing/2014/main" id="{02AD7364-6526-D383-F53D-AA9CD814C6CA}"/>
              </a:ext>
            </a:extLst>
          </p:cNvPr>
          <p:cNvCxnSpPr/>
          <p:nvPr/>
        </p:nvCxnSpPr>
        <p:spPr bwMode="auto"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737837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BBDBE-727A-8E13-EA86-B85ED150C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2987C5-A2B0-810E-854D-EDC56E14509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1" y="494980"/>
            <a:ext cx="6858000" cy="6858000"/>
          </a:xfrm>
          <a:prstGeom prst="rect">
            <a:avLst/>
          </a:prstGeom>
        </p:spPr>
      </p:pic>
      <p:sp>
        <p:nvSpPr>
          <p:cNvPr id="2" name="Google Shape;104;p3">
            <a:extLst>
              <a:ext uri="{FF2B5EF4-FFF2-40B4-BE49-F238E27FC236}">
                <a16:creationId xmlns:a16="http://schemas.microsoft.com/office/drawing/2014/main" id="{AF225BCF-DF60-A32A-44BF-281F58CB85F0}"/>
              </a:ext>
            </a:extLst>
          </p:cNvPr>
          <p:cNvSpPr txBox="1"/>
          <p:nvPr/>
        </p:nvSpPr>
        <p:spPr>
          <a:xfrm>
            <a:off x="203200" y="254001"/>
            <a:ext cx="77337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dk1"/>
                </a:solidFill>
                <a:latin typeface="+mn-lt"/>
                <a:ea typeface="PT Sans"/>
                <a:cs typeface="PT Sans"/>
                <a:sym typeface="PT Sans"/>
              </a:rPr>
              <a:t>Выбор </a:t>
            </a:r>
            <a:endParaRPr sz="3600" b="1" dirty="0">
              <a:solidFill>
                <a:schemeClr val="dk1"/>
              </a:solidFill>
              <a:latin typeface="+mn-lt"/>
              <a:ea typeface="PT Sans"/>
              <a:cs typeface="PT Sans"/>
              <a:sym typeface="PT Sans"/>
            </a:endParaRPr>
          </a:p>
        </p:txBody>
      </p:sp>
      <p:cxnSp>
        <p:nvCxnSpPr>
          <p:cNvPr id="3" name="Google Shape;105;p3">
            <a:extLst>
              <a:ext uri="{FF2B5EF4-FFF2-40B4-BE49-F238E27FC236}">
                <a16:creationId xmlns:a16="http://schemas.microsoft.com/office/drawing/2014/main" id="{691ED805-0ADD-8541-D84E-A1DE69E06DCC}"/>
              </a:ext>
            </a:extLst>
          </p:cNvPr>
          <p:cNvCxnSpPr/>
          <p:nvPr/>
        </p:nvCxnSpPr>
        <p:spPr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93B6D23-0C80-AA0B-8AD1-07EC3BC5F4FC}"/>
              </a:ext>
            </a:extLst>
          </p:cNvPr>
          <p:cNvSpPr txBox="1"/>
          <p:nvPr/>
        </p:nvSpPr>
        <p:spPr>
          <a:xfrm>
            <a:off x="60698" y="2750124"/>
            <a:ext cx="3373618" cy="383759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ru-RU" sz="1800" dirty="0">
                <a:latin typeface="+mn-lt"/>
                <a:ea typeface="Open Sans"/>
                <a:cs typeface="Open Sans"/>
              </a:rPr>
              <a:t>Запрет на использование 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9F49A4-B256-F66A-8496-3F7C19CCC005}"/>
              </a:ext>
            </a:extLst>
          </p:cNvPr>
          <p:cNvSpPr txBox="1"/>
          <p:nvPr/>
        </p:nvSpPr>
        <p:spPr>
          <a:xfrm>
            <a:off x="3927594" y="2750124"/>
            <a:ext cx="3373618" cy="702308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ru-RU" sz="1800" dirty="0">
                <a:latin typeface="+mn-lt"/>
                <a:ea typeface="Open Sans"/>
                <a:cs typeface="Open Sans"/>
              </a:rPr>
              <a:t>Разрешение и стихийное (теневое) использование ИИ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78E549-7A08-C597-6280-9A821EDC1C17}"/>
              </a:ext>
            </a:extLst>
          </p:cNvPr>
          <p:cNvSpPr txBox="1"/>
          <p:nvPr/>
        </p:nvSpPr>
        <p:spPr>
          <a:xfrm>
            <a:off x="7794490" y="2782729"/>
            <a:ext cx="4472722" cy="1020857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ru-RU" sz="1800" dirty="0">
                <a:latin typeface="+mn-lt"/>
                <a:ea typeface="Open Sans"/>
                <a:cs typeface="Open Sans"/>
              </a:rPr>
              <a:t>Перепроектирование образовательного процесса и моделей для продуктивного использования ИИ</a:t>
            </a:r>
          </a:p>
        </p:txBody>
      </p:sp>
      <p:cxnSp>
        <p:nvCxnSpPr>
          <p:cNvPr id="11" name="Google Shape;105;p3">
            <a:extLst>
              <a:ext uri="{FF2B5EF4-FFF2-40B4-BE49-F238E27FC236}">
                <a16:creationId xmlns:a16="http://schemas.microsoft.com/office/drawing/2014/main" id="{A1517FB0-653F-CCFC-FAEF-B98AE9F15CFB}"/>
              </a:ext>
            </a:extLst>
          </p:cNvPr>
          <p:cNvCxnSpPr>
            <a:cxnSpLocks/>
          </p:cNvCxnSpPr>
          <p:nvPr/>
        </p:nvCxnSpPr>
        <p:spPr>
          <a:xfrm>
            <a:off x="3696621" y="2034584"/>
            <a:ext cx="0" cy="191672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" name="Google Shape;105;p3">
            <a:extLst>
              <a:ext uri="{FF2B5EF4-FFF2-40B4-BE49-F238E27FC236}">
                <a16:creationId xmlns:a16="http://schemas.microsoft.com/office/drawing/2014/main" id="{DE092091-22B7-F07D-511D-C28CA3CAC6E9}"/>
              </a:ext>
            </a:extLst>
          </p:cNvPr>
          <p:cNvCxnSpPr>
            <a:cxnSpLocks/>
          </p:cNvCxnSpPr>
          <p:nvPr/>
        </p:nvCxnSpPr>
        <p:spPr>
          <a:xfrm>
            <a:off x="7470995" y="2034584"/>
            <a:ext cx="0" cy="191672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976002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150EC-E7F1-E554-6057-02754BFCB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337932-ACBA-1855-5454-B1BF9EE6878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1" y="494980"/>
            <a:ext cx="6858000" cy="6858000"/>
          </a:xfrm>
          <a:prstGeom prst="rect">
            <a:avLst/>
          </a:prstGeom>
        </p:spPr>
      </p:pic>
      <p:sp>
        <p:nvSpPr>
          <p:cNvPr id="2" name="Google Shape;104;p3">
            <a:extLst>
              <a:ext uri="{FF2B5EF4-FFF2-40B4-BE49-F238E27FC236}">
                <a16:creationId xmlns:a16="http://schemas.microsoft.com/office/drawing/2014/main" id="{48325F75-785E-D015-F297-AE26B5C5F7D8}"/>
              </a:ext>
            </a:extLst>
          </p:cNvPr>
          <p:cNvSpPr txBox="1"/>
          <p:nvPr/>
        </p:nvSpPr>
        <p:spPr>
          <a:xfrm>
            <a:off x="203200" y="254001"/>
            <a:ext cx="77337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dk1"/>
                </a:solidFill>
                <a:latin typeface="+mn-lt"/>
                <a:ea typeface="PT Sans"/>
                <a:cs typeface="PT Sans"/>
                <a:sym typeface="PT Sans"/>
              </a:rPr>
              <a:t>Потенциал ИИ для образования  </a:t>
            </a:r>
            <a:endParaRPr sz="3600" b="1" dirty="0">
              <a:solidFill>
                <a:schemeClr val="dk1"/>
              </a:solidFill>
              <a:latin typeface="+mn-lt"/>
              <a:ea typeface="PT Sans"/>
              <a:cs typeface="PT Sans"/>
              <a:sym typeface="PT Sans"/>
            </a:endParaRPr>
          </a:p>
        </p:txBody>
      </p:sp>
      <p:cxnSp>
        <p:nvCxnSpPr>
          <p:cNvPr id="3" name="Google Shape;105;p3">
            <a:extLst>
              <a:ext uri="{FF2B5EF4-FFF2-40B4-BE49-F238E27FC236}">
                <a16:creationId xmlns:a16="http://schemas.microsoft.com/office/drawing/2014/main" id="{E575BD56-7964-7629-7F3A-1D0080C27556}"/>
              </a:ext>
            </a:extLst>
          </p:cNvPr>
          <p:cNvCxnSpPr/>
          <p:nvPr/>
        </p:nvCxnSpPr>
        <p:spPr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39FBEAF-7AF4-BA44-026A-8CDEC0DCC273}"/>
              </a:ext>
            </a:extLst>
          </p:cNvPr>
          <p:cNvSpPr txBox="1"/>
          <p:nvPr/>
        </p:nvSpPr>
        <p:spPr>
          <a:xfrm>
            <a:off x="295856" y="1746033"/>
            <a:ext cx="3709203" cy="383759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ru-RU" sz="1800" dirty="0">
                <a:latin typeface="+mn-lt"/>
                <a:ea typeface="Open Sans"/>
                <a:cs typeface="Open Sans"/>
              </a:rPr>
              <a:t>Персонализация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D1FE53-FC3F-7D34-C903-8E59B6FF5966}"/>
              </a:ext>
            </a:extLst>
          </p:cNvPr>
          <p:cNvSpPr txBox="1"/>
          <p:nvPr/>
        </p:nvSpPr>
        <p:spPr>
          <a:xfrm>
            <a:off x="295857" y="2456359"/>
            <a:ext cx="5570553" cy="702308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ru-RU" sz="1800" dirty="0">
                <a:latin typeface="+mn-lt"/>
                <a:ea typeface="Open Sans"/>
                <a:cs typeface="Open Sans"/>
              </a:rPr>
              <a:t>Быстрый доступ к недоступному для человека объему и сложности содержания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AB6C32-BFF0-6C00-0064-DAC221014046}"/>
              </a:ext>
            </a:extLst>
          </p:cNvPr>
          <p:cNvSpPr txBox="1"/>
          <p:nvPr/>
        </p:nvSpPr>
        <p:spPr>
          <a:xfrm>
            <a:off x="295857" y="3449840"/>
            <a:ext cx="6072822" cy="702308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ru-RU" sz="1800" dirty="0">
                <a:latin typeface="+mn-lt"/>
                <a:ea typeface="Open Sans"/>
                <a:cs typeface="Open Sans"/>
              </a:rPr>
              <a:t>Радикальное ускорение отдельных интеллектуальных и мыслительных операций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BAC277-94C8-F817-DC50-C4CA7AAE7B4D}"/>
              </a:ext>
            </a:extLst>
          </p:cNvPr>
          <p:cNvSpPr txBox="1"/>
          <p:nvPr/>
        </p:nvSpPr>
        <p:spPr>
          <a:xfrm>
            <a:off x="256457" y="4443321"/>
            <a:ext cx="6072822" cy="702308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ru-RU" sz="1800" dirty="0">
                <a:latin typeface="+mn-lt"/>
                <a:ea typeface="Open Sans"/>
                <a:cs typeface="Open Sans"/>
              </a:rPr>
              <a:t>Высокая скорость подготовки персон, сопровождающих образовательный процесс</a:t>
            </a:r>
          </a:p>
        </p:txBody>
      </p:sp>
    </p:spTree>
    <p:extLst>
      <p:ext uri="{BB962C8B-B14F-4D97-AF65-F5344CB8AC3E}">
        <p14:creationId xmlns:p14="http://schemas.microsoft.com/office/powerpoint/2010/main" val="51641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0E20F-14EC-4360-8B44-62F08C0A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003" y="1096599"/>
            <a:ext cx="11610305" cy="3242189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+mn-lt"/>
                <a:ea typeface="+mn-ea"/>
                <a:cs typeface="+mn-cs"/>
              </a:rPr>
              <a:t>Не внедрять ради внедрения</a:t>
            </a:r>
            <a:br>
              <a:rPr lang="ru-RU" sz="2800" dirty="0">
                <a:latin typeface="+mn-lt"/>
                <a:ea typeface="+mn-ea"/>
                <a:cs typeface="+mn-cs"/>
              </a:rPr>
            </a:br>
            <a:r>
              <a:rPr lang="ru-RU" sz="2800" dirty="0">
                <a:latin typeface="+mn-lt"/>
                <a:ea typeface="+mn-ea"/>
                <a:cs typeface="+mn-cs"/>
              </a:rPr>
              <a:t>Доказывать эффективность</a:t>
            </a:r>
            <a:br>
              <a:rPr lang="ru-RU" sz="2800" dirty="0">
                <a:latin typeface="+mn-lt"/>
                <a:ea typeface="+mn-ea"/>
                <a:cs typeface="+mn-cs"/>
              </a:rPr>
            </a:br>
            <a:r>
              <a:rPr lang="ru-RU" sz="2800" dirty="0">
                <a:latin typeface="+mn-lt"/>
                <a:ea typeface="+mn-ea"/>
                <a:cs typeface="+mn-cs"/>
              </a:rPr>
              <a:t>Пересобирать образовательный процесс</a:t>
            </a:r>
            <a:br>
              <a:rPr lang="ru-RU" sz="2800" dirty="0">
                <a:latin typeface="+mn-lt"/>
                <a:ea typeface="+mn-ea"/>
                <a:cs typeface="+mn-cs"/>
              </a:rPr>
            </a:br>
            <a:r>
              <a:rPr lang="ru-RU" sz="2800" dirty="0">
                <a:latin typeface="+mn-lt"/>
                <a:ea typeface="+mn-ea"/>
                <a:cs typeface="+mn-cs"/>
              </a:rPr>
              <a:t>Работать с заинтересованными преподавателями</a:t>
            </a:r>
            <a:br>
              <a:rPr lang="ru-RU" sz="2800" dirty="0">
                <a:latin typeface="+mn-lt"/>
                <a:ea typeface="+mn-ea"/>
                <a:cs typeface="+mn-cs"/>
              </a:rPr>
            </a:br>
            <a:endParaRPr lang="ru-RU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102F9F-740F-4DB4-8CAE-0337689E35DA}"/>
              </a:ext>
            </a:extLst>
          </p:cNvPr>
          <p:cNvSpPr txBox="1"/>
          <p:nvPr/>
        </p:nvSpPr>
        <p:spPr>
          <a:xfrm>
            <a:off x="425003" y="129336"/>
            <a:ext cx="6786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ea typeface="+mj-ea"/>
                <a:cs typeface="+mj-cs"/>
              </a:rPr>
              <a:t>Принципы внедрения ИИ</a:t>
            </a:r>
          </a:p>
        </p:txBody>
      </p:sp>
      <p:cxnSp>
        <p:nvCxnSpPr>
          <p:cNvPr id="3" name="Google Shape;105;p3">
            <a:extLst>
              <a:ext uri="{FF2B5EF4-FFF2-40B4-BE49-F238E27FC236}">
                <a16:creationId xmlns:a16="http://schemas.microsoft.com/office/drawing/2014/main" id="{2D2F67B9-90B1-7E30-6F73-64A557CA7792}"/>
              </a:ext>
            </a:extLst>
          </p:cNvPr>
          <p:cNvCxnSpPr/>
          <p:nvPr/>
        </p:nvCxnSpPr>
        <p:spPr bwMode="auto">
          <a:xfrm>
            <a:off x="0" y="921172"/>
            <a:ext cx="3888606" cy="0"/>
          </a:xfrm>
          <a:prstGeom prst="straightConnector1">
            <a:avLst/>
          </a:prstGeom>
          <a:noFill/>
          <a:ln w="47625" cap="flat" cmpd="sng">
            <a:solidFill>
              <a:srgbClr val="FF6B0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299584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99FAFE1-F341-4D41-AEF5-DF5CFF681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71" y="1104900"/>
            <a:ext cx="809625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3586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6565</TotalTime>
  <Words>2432</Words>
  <Application>Microsoft Office PowerPoint</Application>
  <PresentationFormat>Широкоэкранный</PresentationFormat>
  <Paragraphs>325</Paragraphs>
  <Slides>38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Arial</vt:lpstr>
      <vt:lpstr>Calibri</vt:lpstr>
      <vt:lpstr>Calibri Light</vt:lpstr>
      <vt:lpstr>Fira Sans rev=1</vt:lpstr>
      <vt:lpstr>Raleway</vt:lpstr>
      <vt:lpstr>STIXGeneral-Regular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ИИ в практике, образовании, исследованиях</vt:lpstr>
      <vt:lpstr>Презентация PowerPoint</vt:lpstr>
      <vt:lpstr>Презентация PowerPoint</vt:lpstr>
      <vt:lpstr>Не внедрять ради внедрения Доказывать эффективность Пересобирать образовательный процесс Работать с заинтересованными преподавателями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Дизайн эксперимента</vt:lpstr>
      <vt:lpstr>ТЗ для инженеров</vt:lpstr>
      <vt:lpstr>Шаги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Ася</dc:creator>
  <cp:lastModifiedBy>Timur</cp:lastModifiedBy>
  <cp:revision>52</cp:revision>
  <dcterms:created xsi:type="dcterms:W3CDTF">2025-11-16T13:58:37Z</dcterms:created>
  <dcterms:modified xsi:type="dcterms:W3CDTF">2026-06-10T08:10:51Z</dcterms:modified>
</cp:coreProperties>
</file>